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 id="2147483656" r:id="rId5"/>
  </p:sldMasterIdLst>
  <p:sldIdLst>
    <p:sldId id="257" r:id="rId6"/>
    <p:sldId id="258" r:id="rId7"/>
    <p:sldId id="259" r:id="rId8"/>
    <p:sldId id="261" r:id="rId9"/>
    <p:sldId id="260" r:id="rId10"/>
    <p:sldId id="262" r:id="rId11"/>
    <p:sldId id="264" r:id="rId12"/>
    <p:sldId id="265" r:id="rId13"/>
    <p:sldId id="266" r:id="rId14"/>
    <p:sldId id="267" r:id="rId15"/>
    <p:sldId id="268" r:id="rId16"/>
  </p:sldIdLst>
  <p:sldSz cx="12192000" cy="6858000"/>
  <p:notesSz cx="6858000" cy="9144000"/>
  <p:embeddedFontLst>
    <p:embeddedFont>
      <p:font typeface="Calibri" panose="020F0502020204030204" pitchFamily="34" charset="0"/>
      <p:regular r:id="rId17"/>
      <p:bold r:id="rId18"/>
      <p:italic r:id="rId19"/>
      <p:boldItalic r:id="rId20"/>
    </p:embeddedFont>
    <p:embeddedFont>
      <p:font typeface="Proxima Nova Black" panose="020B0604020202020204" charset="0"/>
      <p:bold r:id="rId21"/>
    </p:embeddedFont>
    <p:embeddedFont>
      <p:font typeface="MS PGothic" panose="020B0600070205080204" pitchFamily="34" charset="-128"/>
      <p:regular r:id="rId22"/>
    </p:embeddedFont>
    <p:embeddedFont>
      <p:font typeface="Open Sans" panose="020B0604020202020204" charset="0"/>
      <p:regular r:id="rId23"/>
      <p:bold r:id="rId24"/>
      <p:italic r:id="rId25"/>
      <p:boldItalic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86957" autoAdjust="0"/>
  </p:normalViewPr>
  <p:slideViewPr>
    <p:cSldViewPr snapToGrid="0">
      <p:cViewPr varScale="1">
        <p:scale>
          <a:sx n="64" d="100"/>
          <a:sy n="64" d="100"/>
        </p:scale>
        <p:origin x="978" y="7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font" Target="fonts/font8.fntdata"/><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font" Target="fonts/font7.fntdata"/><Relationship Id="rId28"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font" Target="fonts/font3.fntdata"/><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media/image2.jp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smtClean="0"/>
              <a:t>TITLE</a:t>
            </a:r>
            <a:r>
              <a:rPr lang="uk-UA" dirty="0" smtClean="0"/>
              <a:t/>
            </a:r>
            <a:br>
              <a:rPr lang="uk-UA" dirty="0" smtClean="0"/>
            </a:br>
            <a:r>
              <a:rPr lang="en-US" dirty="0" smtClean="0"/>
              <a:t>TO</a:t>
            </a:r>
            <a:r>
              <a:rPr lang="uk-UA" dirty="0" smtClean="0"/>
              <a:t> </a:t>
            </a:r>
            <a:r>
              <a:rPr lang="en-US" dirty="0" smtClean="0"/>
              <a:t>BE</a:t>
            </a:r>
            <a:r>
              <a:rPr lang="uk-UA" dirty="0" smtClean="0"/>
              <a:t> </a:t>
            </a:r>
            <a:r>
              <a:rPr lang="en-US" dirty="0" smtClean="0"/>
              <a:t>CAPI</a:t>
            </a:r>
            <a:r>
              <a:rPr lang="uk-UA" dirty="0" smtClean="0"/>
              <a:t/>
            </a:r>
            <a:br>
              <a:rPr lang="uk-UA" dirty="0" smtClean="0"/>
            </a:br>
            <a:r>
              <a:rPr lang="en-US" dirty="0" smtClean="0"/>
              <a:t>TALIZED</a:t>
            </a:r>
            <a:endParaRPr lang="en-US" dirty="0"/>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CLICK TO EDIT THE TITLE</a:t>
            </a:r>
            <a:endParaRPr lang="en-US" dirty="0"/>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ru-RU" smtClean="0"/>
              <a:t>Вставка рисунка</a:t>
            </a:r>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 BE CAPITALIZED</a:t>
            </a:r>
            <a:endParaRPr lang="en-US" dirty="0"/>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ru-RU" smtClean="0"/>
              <a:t>Вставка рисунка</a:t>
            </a:r>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a:t>
            </a:r>
            <a:r>
              <a:rPr lang="uk-UA" dirty="0" smtClean="0"/>
              <a:t> С</a:t>
            </a:r>
            <a:r>
              <a:rPr lang="en-US" dirty="0" smtClean="0"/>
              <a:t>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ru-RU" smtClean="0"/>
              <a:t>Вставка рисунка</a:t>
            </a:r>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Tree>
    <p:extLst>
      <p:ext uri="{BB962C8B-B14F-4D97-AF65-F5344CB8AC3E}">
        <p14:creationId xmlns:p14="http://schemas.microsoft.com/office/powerpoint/2010/main"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ru-RU" smtClean="0"/>
              <a:t>Вставка диаграммы</a:t>
            </a:r>
            <a:endParaRPr lang="en-US"/>
          </a:p>
        </p:txBody>
      </p:sp>
    </p:spTree>
    <p:extLst>
      <p:ext uri="{BB962C8B-B14F-4D97-AF65-F5344CB8AC3E}">
        <p14:creationId xmlns:p14="http://schemas.microsoft.com/office/powerpoint/2010/main"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ru-RU" smtClean="0"/>
              <a:t>Вставка диаграммы</a:t>
            </a:r>
            <a:endParaRPr lang="en-US"/>
          </a:p>
        </p:txBody>
      </p:sp>
    </p:spTree>
    <p:extLst>
      <p:ext uri="{BB962C8B-B14F-4D97-AF65-F5344CB8AC3E}">
        <p14:creationId xmlns:p14="http://schemas.microsoft.com/office/powerpoint/2010/main"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smtClean="0"/>
              <a:t>TITLE</a:t>
            </a:r>
            <a:r>
              <a:rPr lang="uk-UA" dirty="0" smtClean="0"/>
              <a:t/>
            </a:r>
            <a:br>
              <a:rPr lang="uk-UA" dirty="0" smtClean="0"/>
            </a:br>
            <a:r>
              <a:rPr lang="en-US" dirty="0" smtClean="0"/>
              <a:t>TO</a:t>
            </a:r>
            <a:r>
              <a:rPr lang="uk-UA" dirty="0" smtClean="0"/>
              <a:t> </a:t>
            </a:r>
            <a:r>
              <a:rPr lang="en-US" dirty="0" smtClean="0"/>
              <a:t>BE</a:t>
            </a:r>
            <a:r>
              <a:rPr lang="uk-UA" dirty="0" smtClean="0"/>
              <a:t> </a:t>
            </a:r>
            <a:r>
              <a:rPr lang="en-US" dirty="0" smtClean="0"/>
              <a:t>CAPI</a:t>
            </a:r>
            <a:r>
              <a:rPr lang="uk-UA" dirty="0" smtClean="0"/>
              <a:t/>
            </a:r>
            <a:br>
              <a:rPr lang="uk-UA" dirty="0" smtClean="0"/>
            </a:br>
            <a:r>
              <a:rPr lang="en-US" dirty="0" smtClean="0"/>
              <a:t>TALIZED</a:t>
            </a:r>
            <a:endParaRPr lang="en-US" dirty="0"/>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42424576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smtClean="0"/>
              <a:t>TITLE TO BE CAPITALIZED</a:t>
            </a:r>
            <a:endParaRPr lang="en-US" dirty="0"/>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26677534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189386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701686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4196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smtClean="0"/>
              <a:t>TITLE TO BE CAPITALIZED</a:t>
            </a:r>
            <a:endParaRPr lang="en-US" dirty="0"/>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smtClean="0"/>
              <a:t>by Speaker</a:t>
            </a:r>
            <a:endParaRPr lang="en-US" dirty="0"/>
          </a:p>
        </p:txBody>
      </p:sp>
    </p:spTree>
    <p:extLst>
      <p:ext uri="{BB962C8B-B14F-4D97-AF65-F5344CB8AC3E}">
        <p14:creationId xmlns:p14="http://schemas.microsoft.com/office/powerpoint/2010/main"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868973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74876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Tree>
    <p:extLst>
      <p:ext uri="{BB962C8B-B14F-4D97-AF65-F5344CB8AC3E}">
        <p14:creationId xmlns:p14="http://schemas.microsoft.com/office/powerpoint/2010/main" val="112868998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842787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CLICK TO EDIT THE TITLE</a:t>
            </a:r>
            <a:endParaRPr lang="en-US" dirty="0"/>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8554643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 BE CAPITALIZED</a:t>
            </a:r>
            <a:endParaRPr lang="en-US" dirty="0"/>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590467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a:t>
            </a:r>
            <a:r>
              <a:rPr lang="uk-UA" dirty="0" smtClean="0"/>
              <a:t> С</a:t>
            </a:r>
            <a:r>
              <a:rPr lang="en-US" dirty="0" smtClean="0"/>
              <a:t>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Tree>
    <p:extLst>
      <p:ext uri="{BB962C8B-B14F-4D97-AF65-F5344CB8AC3E}">
        <p14:creationId xmlns:p14="http://schemas.microsoft.com/office/powerpoint/2010/main" val="1780709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a:p>
        </p:txBody>
      </p:sp>
    </p:spTree>
    <p:extLst>
      <p:ext uri="{BB962C8B-B14F-4D97-AF65-F5344CB8AC3E}">
        <p14:creationId xmlns:p14="http://schemas.microsoft.com/office/powerpoint/2010/main" val="22989921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a:p>
        </p:txBody>
      </p:sp>
    </p:spTree>
    <p:extLst>
      <p:ext uri="{BB962C8B-B14F-4D97-AF65-F5344CB8AC3E}">
        <p14:creationId xmlns:p14="http://schemas.microsoft.com/office/powerpoint/2010/main" val="1310242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54637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smtClean="0"/>
              <a:t>TITLE TO</a:t>
            </a:r>
            <a:r>
              <a:rPr lang="uk-UA" dirty="0" smtClean="0"/>
              <a:t/>
            </a:r>
            <a:br>
              <a:rPr lang="uk-UA" dirty="0" smtClean="0"/>
            </a:br>
            <a:r>
              <a:rPr lang="en-US" dirty="0" smtClean="0"/>
              <a:t>BE CAPITA</a:t>
            </a:r>
            <a:r>
              <a:rPr lang="uk-UA" dirty="0" smtClean="0"/>
              <a:t/>
            </a:r>
            <a:br>
              <a:rPr lang="uk-UA" dirty="0" smtClean="0"/>
            </a:br>
            <a:r>
              <a:rPr lang="en-US" dirty="0" smtClean="0"/>
              <a:t>LIZED</a:t>
            </a:r>
            <a:endParaRPr lang="en-US" dirty="0"/>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a:t>
            </a:r>
            <a:endParaRPr lang="en-US" dirty="0"/>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smtClean="0"/>
              <a:t>TITLE TO BE CAPITALIZED</a:t>
            </a:r>
            <a:endParaRPr lang="en-US" dirty="0"/>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smtClean="0"/>
              <a:t>Click to edit the text </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ru-RU" smtClean="0"/>
              <a:t>Вставка рисунка</a:t>
            </a:r>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smtClean="0">
                <a:latin typeface="Open Sans" panose="020B0606030504020204" pitchFamily="34" charset="0"/>
                <a:ea typeface="Open Sans" panose="020B0606030504020204" pitchFamily="34" charset="0"/>
                <a:cs typeface="Open Sans" panose="020B0606030504020204" pitchFamily="34" charset="0"/>
              </a:rPr>
              <a:t>SoftServe Confidential</a:t>
            </a:r>
            <a:endParaRPr lang="en-US" sz="11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image" Target="../media/image3.emf"/><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2.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6"/>
          <a:stretch>
            <a:fillRect/>
          </a:stretch>
        </p:blipFill>
        <p:spPr>
          <a:xfrm>
            <a:off x="9959145" y="5906728"/>
            <a:ext cx="1547055" cy="265471"/>
          </a:xfrm>
          <a:prstGeom prst="rect">
            <a:avLst/>
          </a:prstGeom>
        </p:spPr>
      </p:pic>
    </p:spTree>
    <p:extLst>
      <p:ext uri="{BB962C8B-B14F-4D97-AF65-F5344CB8AC3E}">
        <p14:creationId xmlns:p14="http://schemas.microsoft.com/office/powerpoint/2010/main"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16"/>
          <a:stretch>
            <a:fillRect/>
          </a:stretch>
        </p:blipFill>
        <p:spPr>
          <a:xfrm>
            <a:off x="9959145" y="5906728"/>
            <a:ext cx="1547053" cy="265471"/>
          </a:xfrm>
          <a:prstGeom prst="rect">
            <a:avLst/>
          </a:prstGeom>
        </p:spPr>
      </p:pic>
    </p:spTree>
    <p:extLst>
      <p:ext uri="{BB962C8B-B14F-4D97-AF65-F5344CB8AC3E}">
        <p14:creationId xmlns:p14="http://schemas.microsoft.com/office/powerpoint/2010/main"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8800" dirty="0" smtClean="0">
                <a:latin typeface="Proxima Nova Black" panose="02000506030000020004" pitchFamily="2" charset="0"/>
              </a:rPr>
              <a:t>ARRAY &amp; ARRAYLIST</a:t>
            </a:r>
            <a:endParaRPr lang="en-US" sz="8800" dirty="0">
              <a:latin typeface="Proxima Nova Black" panose="02000506030000020004" pitchFamily="2" charset="0"/>
            </a:endParaRPr>
          </a:p>
        </p:txBody>
      </p:sp>
      <p:sp>
        <p:nvSpPr>
          <p:cNvPr id="3" name="Text Placeholder 2"/>
          <p:cNvSpPr>
            <a:spLocks noGrp="1"/>
          </p:cNvSpPr>
          <p:nvPr>
            <p:ph type="body" sz="quarter" idx="10"/>
          </p:nvPr>
        </p:nvSpPr>
        <p:spPr/>
        <p:txBody>
          <a:bodyPr/>
          <a:lstStyle/>
          <a:p>
            <a:r>
              <a:rPr lang="en-US" dirty="0"/>
              <a:t>b</a:t>
            </a:r>
            <a:r>
              <a:rPr lang="en-US" dirty="0" smtClean="0"/>
              <a:t>y Vasyl Kyrychuk</a:t>
            </a:r>
            <a:endParaRPr lang="en-US" dirty="0"/>
          </a:p>
        </p:txBody>
      </p:sp>
    </p:spTree>
    <p:extLst>
      <p:ext uri="{BB962C8B-B14F-4D97-AF65-F5344CB8AC3E}">
        <p14:creationId xmlns:p14="http://schemas.microsoft.com/office/powerpoint/2010/main" val="1552756458"/>
      </p:ext>
    </p:extLst>
  </p:cSld>
  <p:clrMapOvr>
    <a:masterClrMapping/>
  </p:clrMapOvr>
  <p:transition spd="slow">
    <p:wip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ARRAY LIST</a:t>
            </a:r>
            <a:endParaRPr lang="ru-RU" dirty="0"/>
          </a:p>
        </p:txBody>
      </p:sp>
      <p:sp>
        <p:nvSpPr>
          <p:cNvPr id="7" name="Rectangle 7"/>
          <p:cNvSpPr>
            <a:spLocks noChangeArrowheads="1"/>
          </p:cNvSpPr>
          <p:nvPr/>
        </p:nvSpPr>
        <p:spPr bwMode="blackWhite">
          <a:xfrm>
            <a:off x="790731" y="1797570"/>
            <a:ext cx="5668963" cy="4395788"/>
          </a:xfrm>
          <a:prstGeom prst="rect">
            <a:avLst/>
          </a:prstGeom>
          <a:solidFill>
            <a:srgbClr val="FFFFFF">
              <a:lumMod val="95000"/>
            </a:srgbClr>
          </a:solidFill>
          <a:ln w="12700">
            <a:solidFill>
              <a:srgbClr val="00B050"/>
            </a:solidFill>
            <a:miter lim="800000"/>
            <a:headEnd/>
            <a:tailEnd/>
          </a:ln>
        </p:spPr>
        <p:txBody>
          <a:bodyPr wrap="none" lIns="182562" tIns="92075" rIns="182562" bIns="92075">
            <a:spAutoFit/>
          </a:bodyPr>
          <a:lstStyle/>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public class </a:t>
            </a:r>
            <a:r>
              <a:rPr kumimoji="0" lang="en-US" sz="1600" b="0" i="0" u="none" strike="noStrike" kern="0" cap="none" spc="0" normalizeH="0" baseline="0" noProof="0" dirty="0" err="1">
                <a:ln>
                  <a:noFill/>
                </a:ln>
                <a:solidFill>
                  <a:srgbClr val="333399"/>
                </a:solidFill>
                <a:effectLst/>
                <a:uLnTx/>
                <a:uFillTx/>
                <a:latin typeface="Courier New" pitchFamily="49" charset="0"/>
                <a:ea typeface="ＭＳ Ｐゴシック" pitchFamily="34" charset="-128"/>
              </a:rPr>
              <a:t>ArrayList</a:t>
            </a: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 </a:t>
            </a:r>
            <a:r>
              <a:rPr kumimoji="0" lang="en-US" sz="1600" b="0" i="0" u="none" strike="noStrike" kern="0" cap="none" spc="0" normalizeH="0" baseline="0" noProof="0" dirty="0" err="1">
                <a:ln>
                  <a:noFill/>
                </a:ln>
                <a:solidFill>
                  <a:srgbClr val="000000"/>
                </a:solidFill>
                <a:effectLst/>
                <a:uLnTx/>
                <a:uFillTx/>
                <a:latin typeface="Courier New" pitchFamily="49" charset="0"/>
                <a:ea typeface="ＭＳ Ｐゴシック" pitchFamily="34" charset="-128"/>
              </a:rPr>
              <a:t>IList</a:t>
            </a: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a:t>
            </a:r>
            <a:r>
              <a:rPr kumimoji="0" lang="en-US" sz="1600" b="0" i="0" u="none" strike="noStrike" kern="0" cap="none" spc="0" normalizeH="0" baseline="0" noProof="0" dirty="0" err="1">
                <a:ln>
                  <a:noFill/>
                </a:ln>
                <a:solidFill>
                  <a:srgbClr val="000000"/>
                </a:solidFill>
                <a:effectLst/>
                <a:uLnTx/>
                <a:uFillTx/>
                <a:latin typeface="Courier New" pitchFamily="49" charset="0"/>
                <a:ea typeface="ＭＳ Ｐゴシック" pitchFamily="34" charset="-128"/>
              </a:rPr>
              <a:t>ICloneable</a:t>
            </a:r>
            <a:endPar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endParaRP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a:t>
            </a: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a:t>
            </a:r>
            <a:r>
              <a:rPr kumimoji="0" lang="en-US" sz="1600" b="0" i="0" u="none" strike="noStrike" kern="0" cap="none" spc="0" normalizeH="0" baseline="0" noProof="0" dirty="0" err="1">
                <a:ln>
                  <a:noFill/>
                </a:ln>
                <a:solidFill>
                  <a:srgbClr val="000000"/>
                </a:solidFill>
                <a:effectLst/>
                <a:uLnTx/>
                <a:uFillTx/>
                <a:latin typeface="Courier New" pitchFamily="49" charset="0"/>
                <a:ea typeface="ＭＳ Ｐゴシック" pitchFamily="34" charset="-128"/>
              </a:rPr>
              <a:t>int</a:t>
            </a: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a:t>
            </a:r>
            <a:r>
              <a:rPr kumimoji="0" lang="en-US" sz="1600" b="1"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Add</a:t>
            </a: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(object value) </a:t>
            </a:r>
            <a:r>
              <a:rPr kumimoji="0" lang="en-US" sz="1200" b="0" i="0" u="none" strike="noStrike" kern="0" cap="none" spc="0" normalizeH="0" baseline="0" noProof="0" dirty="0">
                <a:ln>
                  <a:noFill/>
                </a:ln>
                <a:solidFill>
                  <a:srgbClr val="00B050"/>
                </a:solidFill>
                <a:effectLst/>
                <a:uLnTx/>
                <a:uFillTx/>
                <a:latin typeface="Courier New" pitchFamily="49" charset="0"/>
                <a:ea typeface="ＭＳ Ｐゴシック" pitchFamily="34" charset="-128"/>
              </a:rPr>
              <a:t>//</a:t>
            </a:r>
            <a:r>
              <a:rPr kumimoji="0" lang="en-US" sz="1200" b="0" i="0" u="none" strike="noStrike" kern="0" cap="none" spc="0" normalizeH="0" baseline="0" noProof="0" dirty="0">
                <a:ln>
                  <a:noFill/>
                </a:ln>
                <a:solidFill>
                  <a:srgbClr val="00B050"/>
                </a:solidFill>
                <a:effectLst/>
                <a:uLnTx/>
                <a:uFillTx/>
                <a:latin typeface="Arial" pitchFamily="34" charset="0"/>
                <a:ea typeface="ＭＳ Ｐゴシック" pitchFamily="34" charset="-128"/>
              </a:rPr>
              <a:t> at the end</a:t>
            </a:r>
            <a:endParaRPr kumimoji="0" lang="en-US" sz="1200" b="0" i="0" u="none" strike="noStrike" kern="0" cap="none" spc="0" normalizeH="0" baseline="0" noProof="0" dirty="0">
              <a:ln>
                <a:noFill/>
              </a:ln>
              <a:solidFill>
                <a:srgbClr val="00B050"/>
              </a:solidFill>
              <a:effectLst/>
              <a:uLnTx/>
              <a:uFillTx/>
              <a:latin typeface="Courier New" pitchFamily="49" charset="0"/>
              <a:ea typeface="ＭＳ Ｐゴシック" pitchFamily="34" charset="-128"/>
            </a:endParaRP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void </a:t>
            </a:r>
            <a:r>
              <a:rPr kumimoji="0" lang="en-US" sz="1600" b="1"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Insert</a:t>
            </a: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a:t>
            </a:r>
            <a:r>
              <a:rPr kumimoji="0" lang="en-US" sz="1600" b="0" i="0" u="none" strike="noStrike" kern="0" cap="none" spc="0" normalizeH="0" baseline="0" noProof="0" dirty="0" err="1">
                <a:ln>
                  <a:noFill/>
                </a:ln>
                <a:solidFill>
                  <a:srgbClr val="000000"/>
                </a:solidFill>
                <a:effectLst/>
                <a:uLnTx/>
                <a:uFillTx/>
                <a:latin typeface="Courier New" pitchFamily="49" charset="0"/>
                <a:ea typeface="ＭＳ Ｐゴシック" pitchFamily="34" charset="-128"/>
              </a:rPr>
              <a:t>int</a:t>
            </a: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index, object value) ...</a:t>
            </a: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endPar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endParaRP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void </a:t>
            </a:r>
            <a:r>
              <a:rPr kumimoji="0" lang="en-US" sz="1600" b="1"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Remove</a:t>
            </a: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(object value) ...</a:t>
            </a: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void </a:t>
            </a:r>
            <a:r>
              <a:rPr kumimoji="0" lang="en-US" sz="1600" b="1" i="0" u="none" strike="noStrike" kern="0" cap="none" spc="0" normalizeH="0" baseline="0" noProof="0" dirty="0" err="1">
                <a:ln>
                  <a:noFill/>
                </a:ln>
                <a:solidFill>
                  <a:srgbClr val="000000"/>
                </a:solidFill>
                <a:effectLst/>
                <a:uLnTx/>
                <a:uFillTx/>
                <a:latin typeface="Courier New" pitchFamily="49" charset="0"/>
                <a:ea typeface="ＭＳ Ｐゴシック" pitchFamily="34" charset="-128"/>
              </a:rPr>
              <a:t>RemoveAt</a:t>
            </a: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a:t>
            </a:r>
            <a:r>
              <a:rPr kumimoji="0" lang="en-US" sz="1600" b="0" i="0" u="none" strike="noStrike" kern="0" cap="none" spc="0" normalizeH="0" baseline="0" noProof="0" dirty="0" err="1">
                <a:ln>
                  <a:noFill/>
                </a:ln>
                <a:solidFill>
                  <a:srgbClr val="000000"/>
                </a:solidFill>
                <a:effectLst/>
                <a:uLnTx/>
                <a:uFillTx/>
                <a:latin typeface="Courier New" pitchFamily="49" charset="0"/>
                <a:ea typeface="ＭＳ Ｐゴシック" pitchFamily="34" charset="-128"/>
              </a:rPr>
              <a:t>int</a:t>
            </a: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index) ...</a:t>
            </a: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void </a:t>
            </a:r>
            <a:r>
              <a:rPr kumimoji="0" lang="en-US" sz="1600" b="1"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Clear</a:t>
            </a: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 ...</a:t>
            </a: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endPar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endParaRP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a:t>
            </a:r>
            <a:r>
              <a:rPr kumimoji="0" lang="en-US" sz="1600" b="0" i="0" u="none" strike="noStrike" kern="0" cap="none" spc="0" normalizeH="0" baseline="0" noProof="0" dirty="0" err="1">
                <a:ln>
                  <a:noFill/>
                </a:ln>
                <a:solidFill>
                  <a:srgbClr val="000000"/>
                </a:solidFill>
                <a:effectLst/>
                <a:uLnTx/>
                <a:uFillTx/>
                <a:latin typeface="Courier New" pitchFamily="49" charset="0"/>
                <a:ea typeface="ＭＳ Ｐゴシック" pitchFamily="34" charset="-128"/>
              </a:rPr>
              <a:t>bool</a:t>
            </a: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a:t>
            </a:r>
            <a:r>
              <a:rPr kumimoji="0" lang="en-US" sz="1600" b="1"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Contains</a:t>
            </a: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(object value) ...</a:t>
            </a: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a:t>
            </a:r>
            <a:r>
              <a:rPr kumimoji="0" lang="en-US" sz="1600" b="0" i="0" u="none" strike="noStrike" kern="0" cap="none" spc="0" normalizeH="0" baseline="0" noProof="0" dirty="0" err="1">
                <a:ln>
                  <a:noFill/>
                </a:ln>
                <a:solidFill>
                  <a:srgbClr val="000000"/>
                </a:solidFill>
                <a:effectLst/>
                <a:uLnTx/>
                <a:uFillTx/>
                <a:latin typeface="Courier New" pitchFamily="49" charset="0"/>
                <a:ea typeface="ＭＳ Ｐゴシック" pitchFamily="34" charset="-128"/>
              </a:rPr>
              <a:t>int</a:t>
            </a: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a:t>
            </a:r>
            <a:r>
              <a:rPr kumimoji="0" lang="en-US" sz="1600" b="1" i="0" u="none" strike="noStrike" kern="0" cap="none" spc="0" normalizeH="0" baseline="0" noProof="0" dirty="0" err="1">
                <a:ln>
                  <a:noFill/>
                </a:ln>
                <a:solidFill>
                  <a:srgbClr val="000000"/>
                </a:solidFill>
                <a:effectLst/>
                <a:uLnTx/>
                <a:uFillTx/>
                <a:latin typeface="Courier New" pitchFamily="49" charset="0"/>
                <a:ea typeface="ＭＳ Ｐゴシック" pitchFamily="34" charset="-128"/>
              </a:rPr>
              <a:t>IndexOf</a:t>
            </a: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(object value) ...</a:t>
            </a: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endPar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endParaRP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object this[</a:t>
            </a:r>
            <a:r>
              <a:rPr kumimoji="0" lang="en-US" sz="1600" b="0" i="0" u="none" strike="noStrike" kern="0" cap="none" spc="0" normalizeH="0" baseline="0" noProof="0" dirty="0" err="1">
                <a:ln>
                  <a:noFill/>
                </a:ln>
                <a:solidFill>
                  <a:srgbClr val="000000"/>
                </a:solidFill>
                <a:effectLst/>
                <a:uLnTx/>
                <a:uFillTx/>
                <a:latin typeface="Courier New" pitchFamily="49" charset="0"/>
                <a:ea typeface="ＭＳ Ｐゴシック" pitchFamily="34" charset="-128"/>
              </a:rPr>
              <a:t>int</a:t>
            </a: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index] { get... set.. }</a:t>
            </a: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endPar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endParaRP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a:t>
            </a:r>
            <a:r>
              <a:rPr kumimoji="0" lang="en-US" sz="1600" b="0" i="0" u="none" strike="noStrike" kern="0" cap="none" spc="0" normalizeH="0" baseline="0" noProof="0" dirty="0" err="1">
                <a:ln>
                  <a:noFill/>
                </a:ln>
                <a:solidFill>
                  <a:srgbClr val="000000"/>
                </a:solidFill>
                <a:effectLst/>
                <a:uLnTx/>
                <a:uFillTx/>
                <a:latin typeface="Courier New" pitchFamily="49" charset="0"/>
                <a:ea typeface="ＭＳ Ｐゴシック" pitchFamily="34" charset="-128"/>
              </a:rPr>
              <a:t>int</a:t>
            </a: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a:t>
            </a:r>
            <a:r>
              <a:rPr kumimoji="0" lang="en-US" sz="1600" b="1"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Capacity</a:t>
            </a: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 get... set... }</a:t>
            </a: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void </a:t>
            </a:r>
            <a:r>
              <a:rPr kumimoji="0" lang="en-US" sz="1600" b="1" i="0" u="none" strike="noStrike" kern="0" cap="none" spc="0" normalizeH="0" baseline="0" noProof="0" dirty="0" err="1">
                <a:ln>
                  <a:noFill/>
                </a:ln>
                <a:solidFill>
                  <a:srgbClr val="000000"/>
                </a:solidFill>
                <a:effectLst/>
                <a:uLnTx/>
                <a:uFillTx/>
                <a:latin typeface="Courier New" pitchFamily="49" charset="0"/>
                <a:ea typeface="ＭＳ Ｐゴシック" pitchFamily="34" charset="-128"/>
              </a:rPr>
              <a:t>TrimToSize</a:t>
            </a: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a:t>
            </a:r>
            <a:r>
              <a:rPr kumimoji="0" lang="en-US" sz="1400" b="0" i="0" u="none" strike="noStrike" kern="0" cap="none" spc="0" normalizeH="0" baseline="0" noProof="0" dirty="0">
                <a:ln>
                  <a:noFill/>
                </a:ln>
                <a:solidFill>
                  <a:srgbClr val="00B050"/>
                </a:solidFill>
                <a:effectLst/>
                <a:uLnTx/>
                <a:uFillTx/>
                <a:latin typeface="Courier New" pitchFamily="49" charset="0"/>
                <a:ea typeface="ＭＳ Ｐゴシック" pitchFamily="34" charset="-128"/>
              </a:rPr>
              <a:t>//minimize memory</a:t>
            </a: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a:t>
            </a: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r>
              <a:rPr kumimoji="0" lang="en-US" sz="16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a:t>
            </a:r>
          </a:p>
        </p:txBody>
      </p:sp>
    </p:spTree>
    <p:extLst>
      <p:ext uri="{BB962C8B-B14F-4D97-AF65-F5344CB8AC3E}">
        <p14:creationId xmlns:p14="http://schemas.microsoft.com/office/powerpoint/2010/main" val="689114709"/>
      </p:ext>
    </p:extLst>
  </p:cSld>
  <p:clrMapOvr>
    <a:masterClrMapping/>
  </p:clrMapOvr>
  <p:transition spd="slow">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720715" y="2473377"/>
            <a:ext cx="10820400" cy="2578308"/>
          </a:xfrm>
        </p:spPr>
        <p:txBody>
          <a:bodyPr/>
          <a:lstStyle/>
          <a:p>
            <a:r>
              <a:rPr lang="en-US" sz="9600" dirty="0" smtClean="0"/>
              <a:t>TNANK YOU</a:t>
            </a:r>
            <a:endParaRPr lang="ru-RU" sz="9600" dirty="0"/>
          </a:p>
        </p:txBody>
      </p:sp>
    </p:spTree>
    <p:extLst>
      <p:ext uri="{BB962C8B-B14F-4D97-AF65-F5344CB8AC3E}">
        <p14:creationId xmlns:p14="http://schemas.microsoft.com/office/powerpoint/2010/main" val="1768936094"/>
      </p:ext>
    </p:extLst>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AGENDA	</a:t>
            </a:r>
            <a:endParaRPr lang="ru-RU" dirty="0"/>
          </a:p>
        </p:txBody>
      </p:sp>
      <p:sp>
        <p:nvSpPr>
          <p:cNvPr id="3" name="Текст 2"/>
          <p:cNvSpPr>
            <a:spLocks noGrp="1"/>
          </p:cNvSpPr>
          <p:nvPr>
            <p:ph type="body" sz="quarter" idx="10"/>
          </p:nvPr>
        </p:nvSpPr>
        <p:spPr/>
        <p:txBody>
          <a:bodyPr/>
          <a:lstStyle/>
          <a:p>
            <a:pPr marL="342900" indent="-342900">
              <a:buFont typeface="Arial" panose="020B0604020202020204" pitchFamily="34" charset="0"/>
              <a:buChar char="•"/>
            </a:pPr>
            <a:r>
              <a:rPr lang="en-US" dirty="0" smtClean="0"/>
              <a:t>Array</a:t>
            </a:r>
          </a:p>
          <a:p>
            <a:pPr marL="800100" lvl="1" indent="-342900">
              <a:buFont typeface="Wingdings" panose="05000000000000000000" pitchFamily="2" charset="2"/>
              <a:buChar char="Ø"/>
            </a:pPr>
            <a:r>
              <a:rPr lang="en-US" dirty="0" smtClean="0"/>
              <a:t>Single-Dimensional array </a:t>
            </a:r>
          </a:p>
          <a:p>
            <a:pPr marL="800100" lvl="1" indent="-342900">
              <a:buFont typeface="Wingdings" panose="05000000000000000000" pitchFamily="2" charset="2"/>
              <a:buChar char="Ø"/>
            </a:pPr>
            <a:r>
              <a:rPr lang="en-US" dirty="0" smtClean="0"/>
              <a:t>Multidimensional arrays</a:t>
            </a:r>
          </a:p>
          <a:p>
            <a:pPr marL="800100" lvl="1" indent="-342900">
              <a:buFont typeface="Wingdings" panose="05000000000000000000" pitchFamily="2" charset="2"/>
              <a:buChar char="Ø"/>
            </a:pPr>
            <a:r>
              <a:rPr lang="en-US" dirty="0" smtClean="0"/>
              <a:t> Jagged array </a:t>
            </a:r>
          </a:p>
          <a:p>
            <a:pPr marL="342900" indent="-342900">
              <a:buFont typeface="Arial" panose="020B0604020202020204" pitchFamily="34" charset="0"/>
              <a:buChar char="•"/>
            </a:pPr>
            <a:r>
              <a:rPr lang="en-US" dirty="0" smtClean="0"/>
              <a:t>ArrayList</a:t>
            </a:r>
            <a:endParaRPr lang="ru-RU" dirty="0"/>
          </a:p>
        </p:txBody>
      </p:sp>
    </p:spTree>
    <p:extLst>
      <p:ext uri="{BB962C8B-B14F-4D97-AF65-F5344CB8AC3E}">
        <p14:creationId xmlns:p14="http://schemas.microsoft.com/office/powerpoint/2010/main" val="4197170098"/>
      </p:ext>
    </p:extLst>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ARRAY	</a:t>
            </a:r>
            <a:endParaRPr lang="ru-RU" dirty="0"/>
          </a:p>
        </p:txBody>
      </p:sp>
      <p:sp>
        <p:nvSpPr>
          <p:cNvPr id="3" name="Текст 2"/>
          <p:cNvSpPr>
            <a:spLocks noGrp="1"/>
          </p:cNvSpPr>
          <p:nvPr>
            <p:ph type="body" sz="quarter" idx="10"/>
          </p:nvPr>
        </p:nvSpPr>
        <p:spPr>
          <a:xfrm>
            <a:off x="685800" y="1597209"/>
            <a:ext cx="10820400" cy="3429000"/>
          </a:xfrm>
        </p:spPr>
        <p:txBody>
          <a:bodyPr/>
          <a:lstStyle/>
          <a:p>
            <a:pPr marL="342900" indent="-342900">
              <a:buFont typeface="Arial" panose="020B0604020202020204" pitchFamily="34" charset="0"/>
              <a:buChar char="•"/>
            </a:pPr>
            <a:r>
              <a:rPr lang="en-US" dirty="0"/>
              <a:t>A</a:t>
            </a:r>
            <a:r>
              <a:rPr lang="en-US" dirty="0" smtClean="0"/>
              <a:t>rray </a:t>
            </a:r>
            <a:r>
              <a:rPr lang="en-US" dirty="0"/>
              <a:t>represents a set of the same type of data. The declaration of an array is similar to the declaration of a variable, except that after specifying the type, square brackets are placed:</a:t>
            </a:r>
            <a:endParaRPr lang="ru-RU" dirty="0"/>
          </a:p>
        </p:txBody>
      </p:sp>
      <p:sp>
        <p:nvSpPr>
          <p:cNvPr id="6" name="Rectangle 1">
            <a:extLst>
              <a:ext uri="{FF2B5EF4-FFF2-40B4-BE49-F238E27FC236}">
                <a16:creationId xmlns="" xmlns:a16="http://schemas.microsoft.com/office/drawing/2014/main" id="{3CD467AE-D4FF-43B8-8191-0378EE1D057B}"/>
              </a:ext>
            </a:extLst>
          </p:cNvPr>
          <p:cNvSpPr>
            <a:spLocks noChangeArrowheads="1"/>
          </p:cNvSpPr>
          <p:nvPr/>
        </p:nvSpPr>
        <p:spPr bwMode="auto">
          <a:xfrm>
            <a:off x="1564826" y="3169663"/>
            <a:ext cx="8043869" cy="1938992"/>
          </a:xfrm>
          <a:prstGeom prst="rect">
            <a:avLst/>
          </a:prstGeom>
          <a:solidFill>
            <a:srgbClr val="F7F7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indent="-342900" eaLnBrk="0" fontAlgn="base" hangingPunct="0">
              <a:spcBef>
                <a:spcPct val="0"/>
              </a:spcBef>
              <a:spcAft>
                <a:spcPct val="0"/>
              </a:spcAft>
              <a:buFont typeface="Arial" panose="020B0604020202020204" pitchFamily="34" charset="0"/>
              <a:buChar char="•"/>
            </a:pPr>
            <a:r>
              <a:rPr lang="en-US" altLang="en-US" sz="2000" b="1" dirty="0">
                <a:solidFill>
                  <a:srgbClr val="000000"/>
                </a:solidFill>
                <a:latin typeface="Courier New" panose="02070309020205020404" pitchFamily="49" charset="0"/>
                <a:ea typeface="ＭＳ Ｐゴシック" pitchFamily="34" charset="-128"/>
                <a:cs typeface="Courier New" panose="02070309020205020404" pitchFamily="49" charset="0"/>
              </a:rPr>
              <a:t>Declaration and initialization:</a:t>
            </a:r>
          </a:p>
          <a:p>
            <a:pPr eaLnBrk="0" fontAlgn="base" hangingPunct="0">
              <a:spcBef>
                <a:spcPct val="0"/>
              </a:spcBef>
              <a:spcAft>
                <a:spcPct val="0"/>
              </a:spcAft>
            </a:pPr>
            <a:endParaRPr lang="en-US" altLang="en-US" sz="2000" dirty="0">
              <a:solidFill>
                <a:srgbClr val="000000"/>
              </a:solidFill>
              <a:latin typeface="Courier New" panose="02070309020205020404" pitchFamily="49" charset="0"/>
              <a:ea typeface="ＭＳ Ｐゴシック" pitchFamily="34" charset="-128"/>
              <a:cs typeface="Courier New" panose="02070309020205020404" pitchFamily="49" charset="0"/>
            </a:endParaRPr>
          </a:p>
          <a:p>
            <a:pPr eaLnBrk="0" fontAlgn="base" hangingPunct="0">
              <a:spcBef>
                <a:spcPct val="0"/>
              </a:spcBef>
              <a:spcAft>
                <a:spcPct val="0"/>
              </a:spcAft>
            </a:pPr>
            <a:r>
              <a:rPr lang="en-US" altLang="en-US" sz="2000" dirty="0">
                <a:solidFill>
                  <a:srgbClr val="000000"/>
                </a:solidFill>
                <a:latin typeface="Courier New" panose="02070309020205020404" pitchFamily="49" charset="0"/>
                <a:ea typeface="ＭＳ Ｐゴシック" pitchFamily="34" charset="-128"/>
                <a:cs typeface="Courier New" panose="02070309020205020404" pitchFamily="49" charset="0"/>
              </a:rPr>
              <a:t>	</a:t>
            </a:r>
            <a:r>
              <a:rPr lang="en-US" altLang="en-US" sz="2000" dirty="0" err="1">
                <a:solidFill>
                  <a:srgbClr val="000000"/>
                </a:solidFill>
                <a:latin typeface="Courier New" panose="02070309020205020404" pitchFamily="49" charset="0"/>
                <a:ea typeface="ＭＳ Ｐゴシック" pitchFamily="34" charset="-128"/>
                <a:cs typeface="Courier New" panose="02070309020205020404" pitchFamily="49" charset="0"/>
              </a:rPr>
              <a:t>int</a:t>
            </a:r>
            <a:r>
              <a:rPr lang="en-US" altLang="en-US" sz="2000" dirty="0">
                <a:solidFill>
                  <a:srgbClr val="000000"/>
                </a:solidFill>
                <a:latin typeface="Courier New" panose="02070309020205020404" pitchFamily="49" charset="0"/>
                <a:ea typeface="ＭＳ Ｐゴシック" pitchFamily="34" charset="-128"/>
                <a:cs typeface="Courier New" panose="02070309020205020404" pitchFamily="49" charset="0"/>
              </a:rPr>
              <a:t>[] </a:t>
            </a:r>
            <a:r>
              <a:rPr lang="en-US" altLang="en-US" sz="2000" dirty="0" err="1">
                <a:solidFill>
                  <a:srgbClr val="000000"/>
                </a:solidFill>
                <a:latin typeface="Courier New" panose="02070309020205020404" pitchFamily="49" charset="0"/>
                <a:ea typeface="ＭＳ Ｐゴシック" pitchFamily="34" charset="-128"/>
                <a:cs typeface="Courier New" panose="02070309020205020404" pitchFamily="49" charset="0"/>
              </a:rPr>
              <a:t>nums</a:t>
            </a:r>
            <a:r>
              <a:rPr lang="en-US" altLang="en-US" sz="2000" dirty="0">
                <a:solidFill>
                  <a:srgbClr val="000000"/>
                </a:solidFill>
                <a:latin typeface="Courier New" panose="02070309020205020404" pitchFamily="49" charset="0"/>
                <a:ea typeface="ＭＳ Ｐゴシック" pitchFamily="34" charset="-128"/>
                <a:cs typeface="Courier New" panose="02070309020205020404" pitchFamily="49" charset="0"/>
              </a:rPr>
              <a:t> = new </a:t>
            </a:r>
            <a:r>
              <a:rPr lang="en-US" altLang="en-US" sz="2000" dirty="0" err="1">
                <a:solidFill>
                  <a:srgbClr val="000000"/>
                </a:solidFill>
                <a:latin typeface="Courier New" panose="02070309020205020404" pitchFamily="49" charset="0"/>
                <a:ea typeface="ＭＳ Ｐゴシック" pitchFamily="34" charset="-128"/>
                <a:cs typeface="Courier New" panose="02070309020205020404" pitchFamily="49" charset="0"/>
              </a:rPr>
              <a:t>int</a:t>
            </a:r>
            <a:r>
              <a:rPr lang="en-US" altLang="en-US" sz="2000" dirty="0">
                <a:solidFill>
                  <a:srgbClr val="000000"/>
                </a:solidFill>
                <a:latin typeface="Courier New" panose="02070309020205020404" pitchFamily="49" charset="0"/>
                <a:ea typeface="ＭＳ Ｐゴシック" pitchFamily="34" charset="-128"/>
                <a:cs typeface="Courier New" panose="02070309020205020404" pitchFamily="49" charset="0"/>
              </a:rPr>
              <a:t>[4];</a:t>
            </a:r>
          </a:p>
          <a:p>
            <a:pPr eaLnBrk="0" fontAlgn="base" hangingPunct="0">
              <a:spcBef>
                <a:spcPct val="0"/>
              </a:spcBef>
              <a:spcAft>
                <a:spcPct val="0"/>
              </a:spcAft>
            </a:pPr>
            <a:r>
              <a:rPr lang="en-US" altLang="en-US" sz="2000" dirty="0">
                <a:solidFill>
                  <a:srgbClr val="000000"/>
                </a:solidFill>
                <a:latin typeface="Courier New" panose="02070309020205020404" pitchFamily="49" charset="0"/>
                <a:ea typeface="ＭＳ Ｐゴシック" pitchFamily="34" charset="-128"/>
                <a:cs typeface="Courier New" panose="02070309020205020404" pitchFamily="49" charset="0"/>
              </a:rPr>
              <a:t>	</a:t>
            </a:r>
            <a:r>
              <a:rPr lang="en-US" altLang="en-US" sz="2000" dirty="0" err="1">
                <a:solidFill>
                  <a:srgbClr val="000000"/>
                </a:solidFill>
                <a:latin typeface="Courier New" panose="02070309020205020404" pitchFamily="49" charset="0"/>
                <a:ea typeface="ＭＳ Ｐゴシック" pitchFamily="34" charset="-128"/>
                <a:cs typeface="Courier New" panose="02070309020205020404" pitchFamily="49" charset="0"/>
              </a:rPr>
              <a:t>int</a:t>
            </a:r>
            <a:r>
              <a:rPr lang="en-US" altLang="en-US" sz="2000" dirty="0">
                <a:solidFill>
                  <a:srgbClr val="000000"/>
                </a:solidFill>
                <a:latin typeface="Courier New" panose="02070309020205020404" pitchFamily="49" charset="0"/>
                <a:ea typeface="ＭＳ Ｐゴシック" pitchFamily="34" charset="-128"/>
                <a:cs typeface="Courier New" panose="02070309020205020404" pitchFamily="49" charset="0"/>
              </a:rPr>
              <a:t>[] nums2 = new </a:t>
            </a:r>
            <a:r>
              <a:rPr lang="en-US" altLang="en-US" sz="2000" dirty="0" err="1">
                <a:solidFill>
                  <a:srgbClr val="000000"/>
                </a:solidFill>
                <a:latin typeface="Courier New" panose="02070309020205020404" pitchFamily="49" charset="0"/>
                <a:ea typeface="ＭＳ Ｐゴシック" pitchFamily="34" charset="-128"/>
                <a:cs typeface="Courier New" panose="02070309020205020404" pitchFamily="49" charset="0"/>
              </a:rPr>
              <a:t>int</a:t>
            </a:r>
            <a:r>
              <a:rPr lang="en-US" altLang="en-US" sz="2000" dirty="0">
                <a:solidFill>
                  <a:srgbClr val="000000"/>
                </a:solidFill>
                <a:latin typeface="Courier New" panose="02070309020205020404" pitchFamily="49" charset="0"/>
                <a:ea typeface="ＭＳ Ｐゴシック" pitchFamily="34" charset="-128"/>
                <a:cs typeface="Courier New" panose="02070309020205020404" pitchFamily="49" charset="0"/>
              </a:rPr>
              <a:t>[4] { 1, 2, 3, 5 };</a:t>
            </a:r>
          </a:p>
          <a:p>
            <a:pPr eaLnBrk="0" fontAlgn="base" hangingPunct="0">
              <a:spcBef>
                <a:spcPct val="0"/>
              </a:spcBef>
              <a:spcAft>
                <a:spcPct val="0"/>
              </a:spcAft>
            </a:pPr>
            <a:r>
              <a:rPr lang="de-DE" altLang="en-US" sz="2000" dirty="0">
                <a:solidFill>
                  <a:srgbClr val="000000"/>
                </a:solidFill>
                <a:latin typeface="Courier New" panose="02070309020205020404" pitchFamily="49" charset="0"/>
                <a:ea typeface="ＭＳ Ｐゴシック" pitchFamily="34" charset="-128"/>
                <a:cs typeface="Courier New" panose="02070309020205020404" pitchFamily="49" charset="0"/>
              </a:rPr>
              <a:t>	int[] nums5 = { 1, 2, 3, 5 };</a:t>
            </a:r>
            <a:r>
              <a:rPr lang="en-US" altLang="en-US" sz="2000" dirty="0">
                <a:solidFill>
                  <a:srgbClr val="000000"/>
                </a:solidFill>
                <a:latin typeface="Courier New" panose="02070309020205020404" pitchFamily="49" charset="0"/>
                <a:ea typeface="ＭＳ Ｐゴシック" pitchFamily="34" charset="-128"/>
                <a:cs typeface="Courier New" panose="02070309020205020404" pitchFamily="49" charset="0"/>
              </a:rPr>
              <a:t/>
            </a:r>
            <a:br>
              <a:rPr lang="en-US" altLang="en-US" sz="2000" dirty="0">
                <a:solidFill>
                  <a:srgbClr val="000000"/>
                </a:solidFill>
                <a:latin typeface="Courier New" panose="02070309020205020404" pitchFamily="49" charset="0"/>
                <a:ea typeface="ＭＳ Ｐゴシック" pitchFamily="34" charset="-128"/>
                <a:cs typeface="Courier New" panose="02070309020205020404" pitchFamily="49" charset="0"/>
              </a:rPr>
            </a:br>
            <a:endParaRPr lang="en-US" altLang="en-US" sz="2000" dirty="0">
              <a:solidFill>
                <a:srgbClr val="000000"/>
              </a:solidFill>
              <a:latin typeface="Courier New" panose="02070309020205020404" pitchFamily="49" charset="0"/>
              <a:ea typeface="ＭＳ Ｐゴシック" pitchFamily="34" charset="-128"/>
              <a:cs typeface="Courier New" panose="02070309020205020404" pitchFamily="49" charset="0"/>
            </a:endParaRPr>
          </a:p>
        </p:txBody>
      </p:sp>
    </p:spTree>
    <p:extLst>
      <p:ext uri="{BB962C8B-B14F-4D97-AF65-F5344CB8AC3E}">
        <p14:creationId xmlns:p14="http://schemas.microsoft.com/office/powerpoint/2010/main" val="1297131337"/>
      </p:ext>
    </p:extLst>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ARRAY	</a:t>
            </a:r>
            <a:endParaRPr lang="ru-RU" dirty="0"/>
          </a:p>
        </p:txBody>
      </p:sp>
      <p:sp>
        <p:nvSpPr>
          <p:cNvPr id="3" name="Текст 2"/>
          <p:cNvSpPr>
            <a:spLocks noGrp="1"/>
          </p:cNvSpPr>
          <p:nvPr>
            <p:ph type="body" sz="quarter" idx="10"/>
          </p:nvPr>
        </p:nvSpPr>
        <p:spPr>
          <a:xfrm>
            <a:off x="685800" y="1597209"/>
            <a:ext cx="10820400" cy="3429000"/>
          </a:xfrm>
        </p:spPr>
        <p:txBody>
          <a:bodyPr/>
          <a:lstStyle/>
          <a:p>
            <a:pPr marL="342900" indent="-342900">
              <a:buFont typeface="Arial" panose="020B0604020202020204" pitchFamily="34" charset="0"/>
              <a:buChar char="•"/>
            </a:pPr>
            <a:r>
              <a:rPr lang="en-US" dirty="0"/>
              <a:t>Indexes are used to access array elements. The index represents the number of the element in the array, the numbering starts from zero, so the index of the first element will be 0. And to refer to the fourth element in the array, we need to use the index 3, for example: </a:t>
            </a:r>
            <a:r>
              <a:rPr lang="en-US" dirty="0" err="1"/>
              <a:t>nums</a:t>
            </a:r>
            <a:r>
              <a:rPr lang="en-US" dirty="0"/>
              <a:t> [3</a:t>
            </a:r>
            <a:r>
              <a:rPr lang="en-US" dirty="0" smtClean="0"/>
              <a:t>].</a:t>
            </a:r>
            <a:endParaRPr lang="ru-RU" dirty="0"/>
          </a:p>
        </p:txBody>
      </p:sp>
      <p:sp>
        <p:nvSpPr>
          <p:cNvPr id="8" name="Rectangle 3">
            <a:extLst>
              <a:ext uri="{FF2B5EF4-FFF2-40B4-BE49-F238E27FC236}">
                <a16:creationId xmlns="" xmlns:a16="http://schemas.microsoft.com/office/drawing/2014/main" id="{14FA5838-FCCE-4AB6-9854-A51798C58ECE}"/>
              </a:ext>
            </a:extLst>
          </p:cNvPr>
          <p:cNvSpPr/>
          <p:nvPr/>
        </p:nvSpPr>
        <p:spPr>
          <a:xfrm>
            <a:off x="1067207" y="3311709"/>
            <a:ext cx="7119511" cy="2246769"/>
          </a:xfrm>
          <a:prstGeom prst="rect">
            <a:avLst/>
          </a:prstGeom>
          <a:solidFill>
            <a:srgbClr val="FFFFFF">
              <a:lumMod val="95000"/>
            </a:srgbClr>
          </a:solidFill>
        </p:spPr>
        <p:txBody>
          <a:bodyPr wrap="square">
            <a:spAutoFit/>
          </a:body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err="1"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int</a:t>
            </a:r>
            <a:r>
              <a:rPr kumimoji="0" lang="en-US" sz="20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 </a:t>
            </a:r>
            <a:r>
              <a:rPr kumimoji="0" lang="en-US" sz="2000" b="0" i="0" u="none" strike="noStrike" kern="0" cap="none" spc="0" normalizeH="0" baseline="0" noProof="0" dirty="0" err="1"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nums</a:t>
            </a:r>
            <a:r>
              <a:rPr kumimoji="0" lang="en-US" sz="20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 = new </a:t>
            </a:r>
            <a:r>
              <a:rPr kumimoji="0" lang="en-US" sz="2000" b="0" i="0" u="none" strike="noStrike" kern="0" cap="none" spc="0" normalizeH="0" baseline="0" noProof="0" dirty="0" err="1"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int</a:t>
            </a:r>
            <a:r>
              <a:rPr kumimoji="0" lang="en-US" sz="20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[4];</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err="1"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nums</a:t>
            </a:r>
            <a:r>
              <a:rPr kumimoji="0" lang="en-US" sz="20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[0] = 1;</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err="1"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nums</a:t>
            </a:r>
            <a:r>
              <a:rPr kumimoji="0" lang="en-US" sz="20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[1] = 2;</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err="1"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nums</a:t>
            </a:r>
            <a:r>
              <a:rPr kumimoji="0" lang="en-US" sz="20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[2] = 3;</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err="1"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nums</a:t>
            </a:r>
            <a:r>
              <a:rPr kumimoji="0" lang="en-US" sz="20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[3] = 5;</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err="1"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Console.WriteLine</a:t>
            </a:r>
            <a:r>
              <a:rPr kumimoji="0" lang="en-US" sz="20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a:t>
            </a:r>
            <a:r>
              <a:rPr kumimoji="0" lang="en-US" sz="2000" b="0" i="0" u="none" strike="noStrike" kern="0" cap="none" spc="0" normalizeH="0" baseline="0" noProof="0" dirty="0" err="1"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nums</a:t>
            </a:r>
            <a:r>
              <a:rPr kumimoji="0" lang="en-US" sz="20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[3]);  </a:t>
            </a:r>
            <a:r>
              <a:rPr kumimoji="0" lang="en-US" sz="2000" b="0" i="0" u="none" strike="noStrike" kern="0" cap="none" spc="0" normalizeH="0" baseline="0" noProof="0" dirty="0" smtClean="0">
                <a:ln>
                  <a:noFill/>
                </a:ln>
                <a:solidFill>
                  <a:srgbClr val="00CC00"/>
                </a:solidFill>
                <a:effectLst/>
                <a:uLnTx/>
                <a:uFillTx/>
                <a:latin typeface="Courier New" panose="02070309020205020404" pitchFamily="49" charset="0"/>
                <a:ea typeface="ＭＳ Ｐゴシック" pitchFamily="34" charset="-128"/>
                <a:cs typeface="Courier New" panose="02070309020205020404" pitchFamily="49" charset="0"/>
              </a:rPr>
              <a:t>// 5</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err="1"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nums</a:t>
            </a:r>
            <a:r>
              <a:rPr kumimoji="0" lang="en-US" sz="20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[4]=9; </a:t>
            </a:r>
            <a:r>
              <a:rPr kumimoji="0" lang="en-US" sz="2000" b="0" i="0" u="none" strike="noStrike" kern="0" cap="none" spc="0" normalizeH="0" baseline="0" noProof="0" dirty="0" smtClean="0">
                <a:ln>
                  <a:noFill/>
                </a:ln>
                <a:solidFill>
                  <a:srgbClr val="00CC00"/>
                </a:solidFill>
                <a:effectLst/>
                <a:uLnTx/>
                <a:uFillTx/>
                <a:latin typeface="Courier New" panose="02070309020205020404" pitchFamily="49" charset="0"/>
                <a:ea typeface="ＭＳ Ｐゴシック" pitchFamily="34" charset="-128"/>
                <a:cs typeface="Courier New" panose="02070309020205020404" pitchFamily="49" charset="0"/>
              </a:rPr>
              <a:t>//</a:t>
            </a:r>
            <a:r>
              <a:rPr kumimoji="0" lang="en-US" sz="2000" b="0" i="0" u="none" strike="noStrike" kern="0" cap="none" spc="0" normalizeH="0" baseline="0" noProof="0" dirty="0" err="1" smtClean="0">
                <a:ln>
                  <a:noFill/>
                </a:ln>
                <a:solidFill>
                  <a:srgbClr val="00CC00"/>
                </a:solidFill>
                <a:effectLst/>
                <a:uLnTx/>
                <a:uFillTx/>
                <a:latin typeface="Courier New" panose="02070309020205020404" pitchFamily="49" charset="0"/>
                <a:ea typeface="ＭＳ Ｐゴシック" pitchFamily="34" charset="-128"/>
                <a:cs typeface="Courier New" panose="02070309020205020404" pitchFamily="49" charset="0"/>
              </a:rPr>
              <a:t>IndexOutOfRangeException</a:t>
            </a:r>
            <a:endParaRPr kumimoji="0" lang="en-US" sz="2000" b="0" i="0" u="none" strike="noStrike" kern="0" cap="none" spc="0" normalizeH="0" baseline="0" noProof="0" dirty="0" smtClean="0">
              <a:ln>
                <a:noFill/>
              </a:ln>
              <a:solidFill>
                <a:srgbClr val="00CC00"/>
              </a:solidFill>
              <a:effectLst/>
              <a:uLnTx/>
              <a:uFillTx/>
              <a:latin typeface="Courier New" panose="02070309020205020404" pitchFamily="49" charset="0"/>
              <a:ea typeface="ＭＳ Ｐゴシック" pitchFamily="34" charset="-128"/>
              <a:cs typeface="Courier New" panose="02070309020205020404" pitchFamily="49" charset="0"/>
            </a:endParaRPr>
          </a:p>
        </p:txBody>
      </p:sp>
    </p:spTree>
    <p:extLst>
      <p:ext uri="{BB962C8B-B14F-4D97-AF65-F5344CB8AC3E}">
        <p14:creationId xmlns:p14="http://schemas.microsoft.com/office/powerpoint/2010/main" val="3596330745"/>
      </p:ext>
    </p:extLst>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ARRAY PROPERTIES</a:t>
            </a:r>
            <a:endParaRPr lang="ru-RU" dirty="0"/>
          </a:p>
        </p:txBody>
      </p:sp>
      <p:sp>
        <p:nvSpPr>
          <p:cNvPr id="6" name="Текст 5"/>
          <p:cNvSpPr>
            <a:spLocks noGrp="1"/>
          </p:cNvSpPr>
          <p:nvPr>
            <p:ph type="body" sz="quarter" idx="10"/>
          </p:nvPr>
        </p:nvSpPr>
        <p:spPr>
          <a:xfrm>
            <a:off x="685800" y="1592704"/>
            <a:ext cx="10820400" cy="4853065"/>
          </a:xfrm>
        </p:spPr>
        <p:txBody>
          <a:bodyPr/>
          <a:lstStyle/>
          <a:p>
            <a:r>
              <a:rPr lang="en-US" dirty="0"/>
              <a:t>An array has the following properties: </a:t>
            </a:r>
            <a:endParaRPr lang="en-US" dirty="0" smtClean="0"/>
          </a:p>
          <a:p>
            <a:pPr marL="342900" indent="-342900">
              <a:buFont typeface="Arial" panose="020B0604020202020204" pitchFamily="34" charset="0"/>
              <a:buChar char="•"/>
            </a:pPr>
            <a:r>
              <a:rPr lang="en-US" dirty="0"/>
              <a:t>An array can be Single-Dimensional, </a:t>
            </a:r>
            <a:r>
              <a:rPr lang="en-US" dirty="0" smtClean="0"/>
              <a:t>Multidimensional </a:t>
            </a:r>
            <a:r>
              <a:rPr lang="en-US" dirty="0"/>
              <a:t>or Jagged. </a:t>
            </a:r>
            <a:endParaRPr lang="en-US" dirty="0" smtClean="0"/>
          </a:p>
          <a:p>
            <a:pPr marL="342900" indent="-342900">
              <a:buFont typeface="Arial" panose="020B0604020202020204" pitchFamily="34" charset="0"/>
              <a:buChar char="•"/>
            </a:pPr>
            <a:r>
              <a:rPr lang="en-US" dirty="0"/>
              <a:t>The number of dimensions and the length of each dimension are established when the array instance is created. These values can't be changed during the lifetime of the instance. </a:t>
            </a:r>
            <a:endParaRPr lang="en-US" dirty="0" smtClean="0"/>
          </a:p>
          <a:p>
            <a:pPr marL="342900" indent="-342900">
              <a:buFont typeface="Arial" panose="020B0604020202020204" pitchFamily="34" charset="0"/>
              <a:buChar char="•"/>
            </a:pPr>
            <a:r>
              <a:rPr lang="en-US" dirty="0"/>
              <a:t>The default values of numeric array elements are set to zero, and reference elements are set to null. </a:t>
            </a:r>
            <a:endParaRPr lang="en-US" dirty="0" smtClean="0"/>
          </a:p>
          <a:p>
            <a:pPr marL="342900" indent="-342900">
              <a:buFont typeface="Arial" panose="020B0604020202020204" pitchFamily="34" charset="0"/>
              <a:buChar char="•"/>
            </a:pPr>
            <a:r>
              <a:rPr lang="en-US" dirty="0"/>
              <a:t>A jagged array is an array of arrays, and therefore its elements are reference types and are initialized </a:t>
            </a:r>
            <a:r>
              <a:rPr lang="en-US" dirty="0" smtClean="0"/>
              <a:t>to null.</a:t>
            </a:r>
          </a:p>
          <a:p>
            <a:pPr marL="342900" indent="-342900">
              <a:buFont typeface="Arial" panose="020B0604020202020204" pitchFamily="34" charset="0"/>
              <a:buChar char="•"/>
            </a:pPr>
            <a:r>
              <a:rPr lang="en-US" dirty="0"/>
              <a:t>Arrays are zero indexed: an array with n elements is indexed </a:t>
            </a:r>
            <a:r>
              <a:rPr lang="en-US" dirty="0" smtClean="0"/>
              <a:t>from 0 to n-1.</a:t>
            </a:r>
          </a:p>
          <a:p>
            <a:pPr marL="342900" indent="-342900">
              <a:buFont typeface="Arial" panose="020B0604020202020204" pitchFamily="34" charset="0"/>
              <a:buChar char="•"/>
            </a:pPr>
            <a:r>
              <a:rPr lang="en-US" dirty="0"/>
              <a:t>Array elements can be of any type, including an array type. </a:t>
            </a:r>
            <a:endParaRPr lang="ru-RU" dirty="0"/>
          </a:p>
        </p:txBody>
      </p:sp>
    </p:spTree>
    <p:extLst>
      <p:ext uri="{BB962C8B-B14F-4D97-AF65-F5344CB8AC3E}">
        <p14:creationId xmlns:p14="http://schemas.microsoft.com/office/powerpoint/2010/main" val="1992462968"/>
      </p:ext>
    </p:extLst>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MULTIDIMENSIONAL ARRAYS 	</a:t>
            </a:r>
            <a:endParaRPr lang="ru-RU" dirty="0"/>
          </a:p>
        </p:txBody>
      </p:sp>
      <p:sp>
        <p:nvSpPr>
          <p:cNvPr id="12" name="Rectangle 2">
            <a:extLst>
              <a:ext uri="{FF2B5EF4-FFF2-40B4-BE49-F238E27FC236}">
                <a16:creationId xmlns="" xmlns:a16="http://schemas.microsoft.com/office/drawing/2014/main" id="{F11B9A39-F3B4-4299-AC52-776D60021F83}"/>
              </a:ext>
            </a:extLst>
          </p:cNvPr>
          <p:cNvSpPr/>
          <p:nvPr/>
        </p:nvSpPr>
        <p:spPr>
          <a:xfrm>
            <a:off x="884325" y="1556493"/>
            <a:ext cx="6768752" cy="4524315"/>
          </a:xfrm>
          <a:prstGeom prst="rect">
            <a:avLst/>
          </a:prstGeom>
          <a:solidFill>
            <a:srgbClr val="FFFFFF">
              <a:lumMod val="95000"/>
            </a:srgbClr>
          </a:solidFill>
        </p:spPr>
        <p:txBody>
          <a:bodyPr wrap="square">
            <a:spAutoFit/>
          </a:body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err="1"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int</a:t>
            </a:r>
            <a:r>
              <a:rPr kumimoji="0" lang="en-US" sz="18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 nums1 = new </a:t>
            </a:r>
            <a:r>
              <a:rPr kumimoji="0" lang="en-US" sz="1800" b="0" i="0" u="none" strike="noStrike" kern="0" cap="none" spc="0" normalizeH="0" baseline="0" noProof="0" dirty="0" err="1"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int</a:t>
            </a:r>
            <a:r>
              <a:rPr kumimoji="0" lang="en-US" sz="18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 { 0, 1, 2, 3, 4, 5 };</a:t>
            </a:r>
          </a:p>
          <a:p>
            <a:pPr marL="0" marR="0" lvl="0" indent="0" defTabSz="91440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 </a:t>
            </a:r>
          </a:p>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endParaRPr>
          </a:p>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endParaRPr>
          </a:p>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endParaRPr>
          </a:p>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err="1"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int</a:t>
            </a:r>
            <a:r>
              <a:rPr kumimoji="0" lang="en-US" sz="18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 nums2 = { { 0, 1, 2 }, { 3, 4, 5 } };</a:t>
            </a:r>
          </a:p>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endParaRPr>
          </a:p>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endParaRPr>
          </a:p>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endParaRPr>
          </a:p>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endParaRPr>
          </a:p>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endParaRPr>
          </a:p>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endParaRPr>
          </a:p>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endParaRPr>
          </a:p>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endParaRPr>
          </a:p>
          <a:p>
            <a:pPr marL="0" marR="0" lvl="0" indent="0" defTabSz="914400" eaLnBrk="1" fontAlgn="base" latinLnBrk="0" hangingPunct="1">
              <a:lnSpc>
                <a:spcPct val="100000"/>
              </a:lnSpc>
              <a:spcBef>
                <a:spcPct val="0"/>
              </a:spcBef>
              <a:spcAft>
                <a:spcPct val="0"/>
              </a:spcAft>
              <a:buClrTx/>
              <a:buSzTx/>
              <a:buFontTx/>
              <a:buNone/>
              <a:tabLst/>
              <a:defRPr/>
            </a:pPr>
            <a:r>
              <a:rPr kumimoji="0" lang="en-US" sz="1800" b="0" i="0" u="none" strike="noStrike" kern="0" cap="none" spc="0" normalizeH="0" baseline="0" noProof="0" dirty="0" err="1"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int</a:t>
            </a:r>
            <a:r>
              <a:rPr kumimoji="0" lang="en-US" sz="18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 nums3 = new </a:t>
            </a:r>
            <a:r>
              <a:rPr kumimoji="0" lang="en-US" sz="1800" b="0" i="0" u="none" strike="noStrike" kern="0" cap="none" spc="0" normalizeH="0" baseline="0" noProof="0" dirty="0" err="1"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int</a:t>
            </a:r>
            <a:r>
              <a:rPr kumimoji="0" lang="en-US" sz="1800" b="0" i="0" u="none" strike="noStrike" kern="0" cap="none" spc="0" normalizeH="0" baseline="0" noProof="0" dirty="0" smtClean="0">
                <a:ln>
                  <a:noFill/>
                </a:ln>
                <a:solidFill>
                  <a:srgbClr val="000000"/>
                </a:solidFill>
                <a:effectLst/>
                <a:uLnTx/>
                <a:uFillTx/>
                <a:latin typeface="Courier New" panose="02070309020205020404" pitchFamily="49" charset="0"/>
                <a:ea typeface="ＭＳ Ｐゴシック" pitchFamily="34" charset="-128"/>
                <a:cs typeface="Courier New" panose="02070309020205020404" pitchFamily="49" charset="0"/>
              </a:rPr>
              <a:t>[2, 3, 4];</a:t>
            </a:r>
          </a:p>
        </p:txBody>
      </p:sp>
      <p:pic>
        <p:nvPicPr>
          <p:cNvPr id="13" name="Picture 3">
            <a:extLst>
              <a:ext uri="{FF2B5EF4-FFF2-40B4-BE49-F238E27FC236}">
                <a16:creationId xmlns="" xmlns:a16="http://schemas.microsoft.com/office/drawing/2014/main" id="{7F5B74AD-F361-4130-AF2A-293B77652DEB}"/>
              </a:ext>
            </a:extLst>
          </p:cNvPr>
          <p:cNvPicPr>
            <a:picLocks noChangeAspect="1"/>
          </p:cNvPicPr>
          <p:nvPr/>
        </p:nvPicPr>
        <p:blipFill>
          <a:blip r:embed="rId2"/>
          <a:stretch>
            <a:fillRect/>
          </a:stretch>
        </p:blipFill>
        <p:spPr>
          <a:xfrm>
            <a:off x="873980" y="1997669"/>
            <a:ext cx="1971675" cy="1066800"/>
          </a:xfrm>
          <a:prstGeom prst="rect">
            <a:avLst/>
          </a:prstGeom>
        </p:spPr>
      </p:pic>
      <p:pic>
        <p:nvPicPr>
          <p:cNvPr id="14" name="Picture 4">
            <a:extLst>
              <a:ext uri="{FF2B5EF4-FFF2-40B4-BE49-F238E27FC236}">
                <a16:creationId xmlns="" xmlns:a16="http://schemas.microsoft.com/office/drawing/2014/main" id="{46139D10-CFD6-4CEF-BEF4-33A3CC4DD332}"/>
              </a:ext>
            </a:extLst>
          </p:cNvPr>
          <p:cNvPicPr>
            <a:picLocks noChangeAspect="1"/>
          </p:cNvPicPr>
          <p:nvPr/>
        </p:nvPicPr>
        <p:blipFill>
          <a:blip r:embed="rId3"/>
          <a:stretch>
            <a:fillRect/>
          </a:stretch>
        </p:blipFill>
        <p:spPr>
          <a:xfrm>
            <a:off x="1028341" y="3608091"/>
            <a:ext cx="1114425" cy="1952625"/>
          </a:xfrm>
          <a:prstGeom prst="rect">
            <a:avLst/>
          </a:prstGeom>
        </p:spPr>
      </p:pic>
    </p:spTree>
    <p:extLst>
      <p:ext uri="{BB962C8B-B14F-4D97-AF65-F5344CB8AC3E}">
        <p14:creationId xmlns:p14="http://schemas.microsoft.com/office/powerpoint/2010/main" val="394672412"/>
      </p:ext>
    </p:extLst>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MULTIDIMENSIONAL ARRAYS 	</a:t>
            </a:r>
            <a:endParaRPr lang="ru-RU" dirty="0"/>
          </a:p>
        </p:txBody>
      </p:sp>
      <p:sp>
        <p:nvSpPr>
          <p:cNvPr id="12" name="Rectangle 2">
            <a:extLst>
              <a:ext uri="{FF2B5EF4-FFF2-40B4-BE49-F238E27FC236}">
                <a16:creationId xmlns="" xmlns:a16="http://schemas.microsoft.com/office/drawing/2014/main" id="{F11B9A39-F3B4-4299-AC52-776D60021F83}"/>
              </a:ext>
            </a:extLst>
          </p:cNvPr>
          <p:cNvSpPr/>
          <p:nvPr/>
        </p:nvSpPr>
        <p:spPr>
          <a:xfrm>
            <a:off x="1139157" y="2322245"/>
            <a:ext cx="8634429" cy="2400657"/>
          </a:xfrm>
          <a:prstGeom prst="rect">
            <a:avLst/>
          </a:prstGeom>
          <a:solidFill>
            <a:srgbClr val="FFFFFF">
              <a:lumMod val="95000"/>
            </a:srgbClr>
          </a:solidFill>
        </p:spPr>
        <p:txBody>
          <a:bodyPr wrap="square">
            <a:spAutoFit/>
          </a:bodyPr>
          <a:lstStyle/>
          <a:p>
            <a:pPr lvl="0" eaLnBrk="0" fontAlgn="base" hangingPunct="0">
              <a:spcBef>
                <a:spcPct val="0"/>
              </a:spcBef>
              <a:spcAft>
                <a:spcPct val="0"/>
              </a:spcAft>
            </a:pPr>
            <a:r>
              <a:rPr lang="ru-RU" altLang="ru-RU" dirty="0" err="1">
                <a:solidFill>
                  <a:sysClr val="windowText" lastClr="000000"/>
                </a:solidFill>
                <a:latin typeface="Courier New" panose="02070309020205020404" pitchFamily="49" charset="0"/>
                <a:cs typeface="Courier New" panose="02070309020205020404" pitchFamily="49" charset="0"/>
              </a:rPr>
              <a:t>int</a:t>
            </a:r>
            <a:r>
              <a:rPr lang="ru-RU" altLang="ru-RU" dirty="0">
                <a:solidFill>
                  <a:sysClr val="windowText" lastClr="000000"/>
                </a:solidFill>
                <a:latin typeface="Courier New" panose="02070309020205020404" pitchFamily="49" charset="0"/>
                <a:cs typeface="Courier New" panose="02070309020205020404" pitchFamily="49" charset="0"/>
              </a:rPr>
              <a:t>[,] nums1;</a:t>
            </a:r>
            <a:endParaRPr lang="ru-RU" altLang="ru-RU" sz="2400" dirty="0">
              <a:solidFill>
                <a:sysClr val="windowText" lastClr="000000"/>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ru-RU" altLang="ru-RU" dirty="0" err="1">
                <a:solidFill>
                  <a:sysClr val="windowText" lastClr="000000"/>
                </a:solidFill>
                <a:latin typeface="Courier New" panose="02070309020205020404" pitchFamily="49" charset="0"/>
                <a:cs typeface="Courier New" panose="02070309020205020404" pitchFamily="49" charset="0"/>
              </a:rPr>
              <a:t>int</a:t>
            </a:r>
            <a:r>
              <a:rPr lang="ru-RU" altLang="ru-RU" dirty="0">
                <a:solidFill>
                  <a:sysClr val="windowText" lastClr="000000"/>
                </a:solidFill>
                <a:latin typeface="Courier New" panose="02070309020205020404" pitchFamily="49" charset="0"/>
                <a:cs typeface="Courier New" panose="02070309020205020404" pitchFamily="49" charset="0"/>
              </a:rPr>
              <a:t>[,] nums2 = </a:t>
            </a:r>
            <a:r>
              <a:rPr lang="ru-RU" altLang="ru-RU" dirty="0" err="1">
                <a:solidFill>
                  <a:sysClr val="windowText" lastClr="000000"/>
                </a:solidFill>
                <a:latin typeface="Courier New" panose="02070309020205020404" pitchFamily="49" charset="0"/>
                <a:cs typeface="Courier New" panose="02070309020205020404" pitchFamily="49" charset="0"/>
              </a:rPr>
              <a:t>new</a:t>
            </a:r>
            <a:r>
              <a:rPr lang="ru-RU" altLang="ru-RU" sz="2400" dirty="0">
                <a:solidFill>
                  <a:sysClr val="windowText" lastClr="000000"/>
                </a:solidFill>
                <a:latin typeface="Courier New" panose="02070309020205020404" pitchFamily="49" charset="0"/>
                <a:cs typeface="Courier New" panose="02070309020205020404" pitchFamily="49" charset="0"/>
              </a:rPr>
              <a:t> </a:t>
            </a:r>
            <a:r>
              <a:rPr lang="ru-RU" altLang="ru-RU" dirty="0" err="1">
                <a:solidFill>
                  <a:sysClr val="windowText" lastClr="000000"/>
                </a:solidFill>
                <a:latin typeface="Courier New" panose="02070309020205020404" pitchFamily="49" charset="0"/>
                <a:cs typeface="Courier New" panose="02070309020205020404" pitchFamily="49" charset="0"/>
              </a:rPr>
              <a:t>int</a:t>
            </a:r>
            <a:r>
              <a:rPr lang="ru-RU" altLang="ru-RU" dirty="0">
                <a:solidFill>
                  <a:sysClr val="windowText" lastClr="000000"/>
                </a:solidFill>
                <a:latin typeface="Courier New" panose="02070309020205020404" pitchFamily="49" charset="0"/>
                <a:cs typeface="Courier New" panose="02070309020205020404" pitchFamily="49" charset="0"/>
              </a:rPr>
              <a:t>[2, 3];</a:t>
            </a:r>
            <a:endParaRPr lang="ru-RU" altLang="ru-RU" sz="2400" dirty="0">
              <a:solidFill>
                <a:sysClr val="windowText" lastClr="000000"/>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ru-RU" altLang="ru-RU" dirty="0" err="1">
                <a:solidFill>
                  <a:sysClr val="windowText" lastClr="000000"/>
                </a:solidFill>
                <a:latin typeface="Courier New" panose="02070309020205020404" pitchFamily="49" charset="0"/>
                <a:cs typeface="Courier New" panose="02070309020205020404" pitchFamily="49" charset="0"/>
              </a:rPr>
              <a:t>int</a:t>
            </a:r>
            <a:r>
              <a:rPr lang="ru-RU" altLang="ru-RU" dirty="0">
                <a:solidFill>
                  <a:sysClr val="windowText" lastClr="000000"/>
                </a:solidFill>
                <a:latin typeface="Courier New" panose="02070309020205020404" pitchFamily="49" charset="0"/>
                <a:cs typeface="Courier New" panose="02070309020205020404" pitchFamily="49" charset="0"/>
              </a:rPr>
              <a:t>[,] nums3 = </a:t>
            </a:r>
            <a:r>
              <a:rPr lang="ru-RU" altLang="ru-RU" dirty="0" err="1">
                <a:solidFill>
                  <a:sysClr val="windowText" lastClr="000000"/>
                </a:solidFill>
                <a:latin typeface="Courier New" panose="02070309020205020404" pitchFamily="49" charset="0"/>
                <a:cs typeface="Courier New" panose="02070309020205020404" pitchFamily="49" charset="0"/>
              </a:rPr>
              <a:t>new</a:t>
            </a:r>
            <a:r>
              <a:rPr lang="ru-RU" altLang="ru-RU" sz="2400" dirty="0">
                <a:solidFill>
                  <a:sysClr val="windowText" lastClr="000000"/>
                </a:solidFill>
                <a:latin typeface="Courier New" panose="02070309020205020404" pitchFamily="49" charset="0"/>
                <a:cs typeface="Courier New" panose="02070309020205020404" pitchFamily="49" charset="0"/>
              </a:rPr>
              <a:t> </a:t>
            </a:r>
            <a:r>
              <a:rPr lang="ru-RU" altLang="ru-RU" dirty="0" err="1">
                <a:solidFill>
                  <a:sysClr val="windowText" lastClr="000000"/>
                </a:solidFill>
                <a:latin typeface="Courier New" panose="02070309020205020404" pitchFamily="49" charset="0"/>
                <a:cs typeface="Courier New" panose="02070309020205020404" pitchFamily="49" charset="0"/>
              </a:rPr>
              <a:t>int</a:t>
            </a:r>
            <a:r>
              <a:rPr lang="ru-RU" altLang="ru-RU" dirty="0">
                <a:solidFill>
                  <a:sysClr val="windowText" lastClr="000000"/>
                </a:solidFill>
                <a:latin typeface="Courier New" panose="02070309020205020404" pitchFamily="49" charset="0"/>
                <a:cs typeface="Courier New" panose="02070309020205020404" pitchFamily="49" charset="0"/>
              </a:rPr>
              <a:t>[2, 3] { { 0, 1, 2 }, { 3, 4, 5 } };</a:t>
            </a:r>
            <a:endParaRPr lang="ru-RU" altLang="ru-RU" sz="2400" dirty="0">
              <a:solidFill>
                <a:sysClr val="windowText" lastClr="000000"/>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ru-RU" altLang="ru-RU" dirty="0" err="1">
                <a:solidFill>
                  <a:sysClr val="windowText" lastClr="000000"/>
                </a:solidFill>
                <a:latin typeface="Courier New" panose="02070309020205020404" pitchFamily="49" charset="0"/>
                <a:cs typeface="Courier New" panose="02070309020205020404" pitchFamily="49" charset="0"/>
              </a:rPr>
              <a:t>int</a:t>
            </a:r>
            <a:r>
              <a:rPr lang="ru-RU" altLang="ru-RU" dirty="0">
                <a:solidFill>
                  <a:sysClr val="windowText" lastClr="000000"/>
                </a:solidFill>
                <a:latin typeface="Courier New" panose="02070309020205020404" pitchFamily="49" charset="0"/>
                <a:cs typeface="Courier New" panose="02070309020205020404" pitchFamily="49" charset="0"/>
              </a:rPr>
              <a:t>[,] nums4 = </a:t>
            </a:r>
            <a:r>
              <a:rPr lang="ru-RU" altLang="ru-RU" dirty="0" err="1">
                <a:solidFill>
                  <a:sysClr val="windowText" lastClr="000000"/>
                </a:solidFill>
                <a:latin typeface="Courier New" panose="02070309020205020404" pitchFamily="49" charset="0"/>
                <a:cs typeface="Courier New" panose="02070309020205020404" pitchFamily="49" charset="0"/>
              </a:rPr>
              <a:t>new</a:t>
            </a:r>
            <a:r>
              <a:rPr lang="ru-RU" altLang="ru-RU" sz="2400" dirty="0">
                <a:solidFill>
                  <a:sysClr val="windowText" lastClr="000000"/>
                </a:solidFill>
                <a:latin typeface="Courier New" panose="02070309020205020404" pitchFamily="49" charset="0"/>
                <a:cs typeface="Courier New" panose="02070309020205020404" pitchFamily="49" charset="0"/>
              </a:rPr>
              <a:t> </a:t>
            </a:r>
            <a:r>
              <a:rPr lang="ru-RU" altLang="ru-RU" dirty="0" err="1">
                <a:solidFill>
                  <a:sysClr val="windowText" lastClr="000000"/>
                </a:solidFill>
                <a:latin typeface="Courier New" panose="02070309020205020404" pitchFamily="49" charset="0"/>
                <a:cs typeface="Courier New" panose="02070309020205020404" pitchFamily="49" charset="0"/>
              </a:rPr>
              <a:t>int</a:t>
            </a:r>
            <a:r>
              <a:rPr lang="ru-RU" altLang="ru-RU" dirty="0">
                <a:solidFill>
                  <a:sysClr val="windowText" lastClr="000000"/>
                </a:solidFill>
                <a:latin typeface="Courier New" panose="02070309020205020404" pitchFamily="49" charset="0"/>
                <a:cs typeface="Courier New" panose="02070309020205020404" pitchFamily="49" charset="0"/>
              </a:rPr>
              <a:t>[,] { { 0, 1, 2 }, { 3, 4, 5 } };</a:t>
            </a:r>
            <a:endParaRPr lang="ru-RU" altLang="ru-RU" sz="2400" dirty="0">
              <a:solidFill>
                <a:sysClr val="windowText" lastClr="000000"/>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ru-RU" altLang="ru-RU" dirty="0" err="1">
                <a:solidFill>
                  <a:sysClr val="windowText" lastClr="000000"/>
                </a:solidFill>
                <a:latin typeface="Courier New" panose="02070309020205020404" pitchFamily="49" charset="0"/>
                <a:cs typeface="Courier New" panose="02070309020205020404" pitchFamily="49" charset="0"/>
              </a:rPr>
              <a:t>int</a:t>
            </a:r>
            <a:r>
              <a:rPr lang="ru-RU" altLang="ru-RU" dirty="0">
                <a:solidFill>
                  <a:sysClr val="windowText" lastClr="000000"/>
                </a:solidFill>
                <a:latin typeface="Courier New" panose="02070309020205020404" pitchFamily="49" charset="0"/>
                <a:cs typeface="Courier New" panose="02070309020205020404" pitchFamily="49" charset="0"/>
              </a:rPr>
              <a:t>[,] nums5 = </a:t>
            </a:r>
            <a:r>
              <a:rPr lang="ru-RU" altLang="ru-RU" dirty="0" err="1">
                <a:solidFill>
                  <a:sysClr val="windowText" lastClr="000000"/>
                </a:solidFill>
                <a:latin typeface="Courier New" panose="02070309020205020404" pitchFamily="49" charset="0"/>
                <a:cs typeface="Courier New" panose="02070309020205020404" pitchFamily="49" charset="0"/>
              </a:rPr>
              <a:t>new</a:t>
            </a:r>
            <a:r>
              <a:rPr lang="ru-RU" altLang="ru-RU" sz="2400" dirty="0">
                <a:solidFill>
                  <a:sysClr val="windowText" lastClr="000000"/>
                </a:solidFill>
                <a:latin typeface="Courier New" panose="02070309020205020404" pitchFamily="49" charset="0"/>
                <a:cs typeface="Courier New" panose="02070309020205020404" pitchFamily="49" charset="0"/>
              </a:rPr>
              <a:t> </a:t>
            </a:r>
            <a:r>
              <a:rPr lang="ru-RU" altLang="ru-RU" dirty="0">
                <a:solidFill>
                  <a:sysClr val="windowText" lastClr="000000"/>
                </a:solidFill>
                <a:latin typeface="Courier New" panose="02070309020205020404" pitchFamily="49" charset="0"/>
                <a:cs typeface="Courier New" panose="02070309020205020404" pitchFamily="49" charset="0"/>
              </a:rPr>
              <a:t>[,]{ { 0, 1, 2 }, { 3, 4, 5 } };</a:t>
            </a:r>
            <a:endParaRPr lang="ru-RU" altLang="ru-RU" sz="2400" dirty="0">
              <a:solidFill>
                <a:sysClr val="windowText" lastClr="000000"/>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ru-RU" altLang="ru-RU" dirty="0" err="1">
                <a:solidFill>
                  <a:sysClr val="windowText" lastClr="000000"/>
                </a:solidFill>
                <a:latin typeface="Courier New" panose="02070309020205020404" pitchFamily="49" charset="0"/>
                <a:cs typeface="Courier New" panose="02070309020205020404" pitchFamily="49" charset="0"/>
              </a:rPr>
              <a:t>int</a:t>
            </a:r>
            <a:r>
              <a:rPr lang="ru-RU" altLang="ru-RU" dirty="0">
                <a:solidFill>
                  <a:sysClr val="windowText" lastClr="000000"/>
                </a:solidFill>
                <a:latin typeface="Courier New" panose="02070309020205020404" pitchFamily="49" charset="0"/>
                <a:cs typeface="Courier New" panose="02070309020205020404" pitchFamily="49" charset="0"/>
              </a:rPr>
              <a:t>[,] nums6 = { { 0, 1, 2 }, { 3, 4, 5 } };</a:t>
            </a:r>
            <a:endParaRPr lang="ru-RU" altLang="ru-RU" sz="4000" dirty="0">
              <a:solidFill>
                <a:sysClr val="windowText" lastClr="000000"/>
              </a:solidFill>
              <a:latin typeface="Courier New" panose="02070309020205020404" pitchFamily="49" charset="0"/>
              <a:cs typeface="Courier New" panose="02070309020205020404" pitchFamily="49" charset="0"/>
            </a:endParaRPr>
          </a:p>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sysClr val="windowText" lastClr="000000"/>
              </a:solidFill>
              <a:effectLst/>
              <a:uLnTx/>
              <a:uFillTx/>
              <a:latin typeface="Courier New" panose="02070309020205020404" pitchFamily="49" charset="0"/>
              <a:ea typeface="ＭＳ Ｐゴシック" pitchFamily="34" charset="-128"/>
              <a:cs typeface="Courier New" panose="02070309020205020404" pitchFamily="49" charset="0"/>
            </a:endParaRPr>
          </a:p>
        </p:txBody>
      </p:sp>
      <p:sp>
        <p:nvSpPr>
          <p:cNvPr id="3" name="Прямоугольник 2"/>
          <p:cNvSpPr/>
          <p:nvPr/>
        </p:nvSpPr>
        <p:spPr>
          <a:xfrm>
            <a:off x="1139157" y="1855478"/>
            <a:ext cx="5647893" cy="369332"/>
          </a:xfrm>
          <a:prstGeom prst="rect">
            <a:avLst/>
          </a:prstGeom>
        </p:spPr>
        <p:txBody>
          <a:bodyPr wrap="none">
            <a:spAutoFit/>
          </a:bodyPr>
          <a:lstStyle/>
          <a:p>
            <a:r>
              <a:rPr lang="en-US" dirty="0"/>
              <a:t>All possible ways to define two-dimensional arrays:</a:t>
            </a:r>
            <a:endParaRPr lang="ru-RU" dirty="0"/>
          </a:p>
        </p:txBody>
      </p:sp>
    </p:spTree>
    <p:extLst>
      <p:ext uri="{BB962C8B-B14F-4D97-AF65-F5344CB8AC3E}">
        <p14:creationId xmlns:p14="http://schemas.microsoft.com/office/powerpoint/2010/main" val="1308869752"/>
      </p:ext>
    </p:extLst>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JAGGED ARRAY 	</a:t>
            </a:r>
            <a:endParaRPr lang="ru-RU" dirty="0"/>
          </a:p>
        </p:txBody>
      </p:sp>
      <p:sp>
        <p:nvSpPr>
          <p:cNvPr id="12" name="Rectangle 2">
            <a:extLst>
              <a:ext uri="{FF2B5EF4-FFF2-40B4-BE49-F238E27FC236}">
                <a16:creationId xmlns="" xmlns:a16="http://schemas.microsoft.com/office/drawing/2014/main" id="{F11B9A39-F3B4-4299-AC52-776D60021F83}"/>
              </a:ext>
            </a:extLst>
          </p:cNvPr>
          <p:cNvSpPr/>
          <p:nvPr/>
        </p:nvSpPr>
        <p:spPr>
          <a:xfrm>
            <a:off x="1139157" y="3167573"/>
            <a:ext cx="7993505" cy="3231654"/>
          </a:xfrm>
          <a:prstGeom prst="rect">
            <a:avLst/>
          </a:prstGeom>
          <a:solidFill>
            <a:srgbClr val="FFFFFF">
              <a:lumMod val="95000"/>
            </a:srgbClr>
          </a:solidFill>
        </p:spPr>
        <p:txBody>
          <a:bodyPr wrap="square">
            <a:spAutoFit/>
          </a:bodyPr>
          <a:lstStyle/>
          <a:p>
            <a:pPr lvl="0" eaLnBrk="0" fontAlgn="base" hangingPunct="0">
              <a:spcBef>
                <a:spcPct val="0"/>
              </a:spcBef>
              <a:spcAft>
                <a:spcPct val="0"/>
              </a:spcAft>
            </a:pPr>
            <a:r>
              <a:rPr lang="ru-RU" altLang="ru-RU" dirty="0" err="1">
                <a:solidFill>
                  <a:schemeClr val="bg1"/>
                </a:solidFill>
                <a:latin typeface="Courier New" panose="02070309020205020404" pitchFamily="49" charset="0"/>
                <a:cs typeface="Courier New" panose="02070309020205020404" pitchFamily="49" charset="0"/>
              </a:rPr>
              <a:t>int</a:t>
            </a:r>
            <a:r>
              <a:rPr lang="ru-RU" altLang="ru-RU" dirty="0">
                <a:solidFill>
                  <a:schemeClr val="bg1"/>
                </a:solidFill>
                <a:latin typeface="Courier New" panose="02070309020205020404" pitchFamily="49" charset="0"/>
                <a:cs typeface="Courier New" panose="02070309020205020404" pitchFamily="49" charset="0"/>
              </a:rPr>
              <a:t>[][] </a:t>
            </a:r>
            <a:r>
              <a:rPr lang="ru-RU" altLang="ru-RU" dirty="0" err="1">
                <a:solidFill>
                  <a:schemeClr val="bg1"/>
                </a:solidFill>
                <a:latin typeface="Courier New" panose="02070309020205020404" pitchFamily="49" charset="0"/>
                <a:cs typeface="Courier New" panose="02070309020205020404" pitchFamily="49" charset="0"/>
              </a:rPr>
              <a:t>nums</a:t>
            </a:r>
            <a:r>
              <a:rPr lang="ru-RU" altLang="ru-RU" dirty="0">
                <a:solidFill>
                  <a:schemeClr val="bg1"/>
                </a:solidFill>
                <a:latin typeface="Courier New" panose="02070309020205020404" pitchFamily="49" charset="0"/>
                <a:cs typeface="Courier New" panose="02070309020205020404" pitchFamily="49" charset="0"/>
              </a:rPr>
              <a:t> = </a:t>
            </a:r>
            <a:r>
              <a:rPr lang="ru-RU" altLang="ru-RU" dirty="0" err="1">
                <a:solidFill>
                  <a:schemeClr val="bg1"/>
                </a:solidFill>
                <a:latin typeface="Courier New" panose="02070309020205020404" pitchFamily="49" charset="0"/>
                <a:cs typeface="Courier New" panose="02070309020205020404" pitchFamily="49" charset="0"/>
              </a:rPr>
              <a:t>new</a:t>
            </a:r>
            <a:r>
              <a:rPr lang="ru-RU" altLang="ru-RU" sz="2400" dirty="0">
                <a:solidFill>
                  <a:schemeClr val="bg1"/>
                </a:solidFill>
                <a:latin typeface="Courier New" panose="02070309020205020404" pitchFamily="49" charset="0"/>
                <a:cs typeface="Courier New" panose="02070309020205020404" pitchFamily="49" charset="0"/>
              </a:rPr>
              <a:t> </a:t>
            </a:r>
            <a:r>
              <a:rPr lang="ru-RU" altLang="ru-RU" dirty="0" err="1">
                <a:solidFill>
                  <a:schemeClr val="bg1"/>
                </a:solidFill>
                <a:latin typeface="Courier New" panose="02070309020205020404" pitchFamily="49" charset="0"/>
                <a:cs typeface="Courier New" panose="02070309020205020404" pitchFamily="49" charset="0"/>
              </a:rPr>
              <a:t>int</a:t>
            </a:r>
            <a:r>
              <a:rPr lang="ru-RU" altLang="ru-RU" dirty="0">
                <a:solidFill>
                  <a:schemeClr val="bg1"/>
                </a:solidFill>
                <a:latin typeface="Courier New" panose="02070309020205020404" pitchFamily="49" charset="0"/>
                <a:cs typeface="Courier New" panose="02070309020205020404" pitchFamily="49" charset="0"/>
              </a:rPr>
              <a:t>[3][];</a:t>
            </a:r>
            <a:endParaRPr lang="ru-RU" altLang="ru-RU" sz="2400" dirty="0">
              <a:solidFill>
                <a:schemeClr val="bg1"/>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ru-RU" altLang="ru-RU" dirty="0" err="1">
                <a:solidFill>
                  <a:schemeClr val="bg1"/>
                </a:solidFill>
                <a:latin typeface="Courier New" panose="02070309020205020404" pitchFamily="49" charset="0"/>
                <a:cs typeface="Courier New" panose="02070309020205020404" pitchFamily="49" charset="0"/>
              </a:rPr>
              <a:t>nums</a:t>
            </a:r>
            <a:r>
              <a:rPr lang="ru-RU" altLang="ru-RU" dirty="0">
                <a:solidFill>
                  <a:schemeClr val="bg1"/>
                </a:solidFill>
                <a:latin typeface="Courier New" panose="02070309020205020404" pitchFamily="49" charset="0"/>
                <a:cs typeface="Courier New" panose="02070309020205020404" pitchFamily="49" charset="0"/>
              </a:rPr>
              <a:t>[0] = </a:t>
            </a:r>
            <a:r>
              <a:rPr lang="ru-RU" altLang="ru-RU" dirty="0" err="1">
                <a:solidFill>
                  <a:schemeClr val="bg1"/>
                </a:solidFill>
                <a:latin typeface="Courier New" panose="02070309020205020404" pitchFamily="49" charset="0"/>
                <a:cs typeface="Courier New" panose="02070309020205020404" pitchFamily="49" charset="0"/>
              </a:rPr>
              <a:t>new</a:t>
            </a:r>
            <a:r>
              <a:rPr lang="ru-RU" altLang="ru-RU" sz="2400" dirty="0">
                <a:solidFill>
                  <a:schemeClr val="bg1"/>
                </a:solidFill>
                <a:latin typeface="Courier New" panose="02070309020205020404" pitchFamily="49" charset="0"/>
                <a:cs typeface="Courier New" panose="02070309020205020404" pitchFamily="49" charset="0"/>
              </a:rPr>
              <a:t> </a:t>
            </a:r>
            <a:r>
              <a:rPr lang="ru-RU" altLang="ru-RU" dirty="0" err="1">
                <a:solidFill>
                  <a:schemeClr val="bg1"/>
                </a:solidFill>
                <a:latin typeface="Courier New" panose="02070309020205020404" pitchFamily="49" charset="0"/>
                <a:cs typeface="Courier New" panose="02070309020205020404" pitchFamily="49" charset="0"/>
              </a:rPr>
              <a:t>int</a:t>
            </a:r>
            <a:r>
              <a:rPr lang="ru-RU" altLang="ru-RU" dirty="0">
                <a:solidFill>
                  <a:schemeClr val="bg1"/>
                </a:solidFill>
                <a:latin typeface="Courier New" panose="02070309020205020404" pitchFamily="49" charset="0"/>
                <a:cs typeface="Courier New" panose="02070309020205020404" pitchFamily="49" charset="0"/>
              </a:rPr>
              <a:t>[2] { 1, 2 };         </a:t>
            </a:r>
            <a:endParaRPr lang="en-US" altLang="ru-RU" dirty="0" smtClean="0">
              <a:solidFill>
                <a:schemeClr val="bg1"/>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ru-RU" altLang="ru-RU" dirty="0" err="1" smtClean="0">
                <a:solidFill>
                  <a:schemeClr val="bg1"/>
                </a:solidFill>
                <a:latin typeface="Courier New" panose="02070309020205020404" pitchFamily="49" charset="0"/>
                <a:cs typeface="Courier New" panose="02070309020205020404" pitchFamily="49" charset="0"/>
              </a:rPr>
              <a:t>nums</a:t>
            </a:r>
            <a:r>
              <a:rPr lang="ru-RU" altLang="ru-RU" dirty="0" smtClean="0">
                <a:solidFill>
                  <a:schemeClr val="bg1"/>
                </a:solidFill>
                <a:latin typeface="Courier New" panose="02070309020205020404" pitchFamily="49" charset="0"/>
                <a:cs typeface="Courier New" panose="02070309020205020404" pitchFamily="49" charset="0"/>
              </a:rPr>
              <a:t>[1</a:t>
            </a:r>
            <a:r>
              <a:rPr lang="ru-RU" altLang="ru-RU" dirty="0">
                <a:solidFill>
                  <a:schemeClr val="bg1"/>
                </a:solidFill>
                <a:latin typeface="Courier New" panose="02070309020205020404" pitchFamily="49" charset="0"/>
                <a:cs typeface="Courier New" panose="02070309020205020404" pitchFamily="49" charset="0"/>
              </a:rPr>
              <a:t>] = </a:t>
            </a:r>
            <a:r>
              <a:rPr lang="ru-RU" altLang="ru-RU" dirty="0" err="1">
                <a:solidFill>
                  <a:schemeClr val="bg1"/>
                </a:solidFill>
                <a:latin typeface="Courier New" panose="02070309020205020404" pitchFamily="49" charset="0"/>
                <a:cs typeface="Courier New" panose="02070309020205020404" pitchFamily="49" charset="0"/>
              </a:rPr>
              <a:t>new</a:t>
            </a:r>
            <a:r>
              <a:rPr lang="ru-RU" altLang="ru-RU" sz="2400" dirty="0">
                <a:solidFill>
                  <a:schemeClr val="bg1"/>
                </a:solidFill>
                <a:latin typeface="Courier New" panose="02070309020205020404" pitchFamily="49" charset="0"/>
                <a:cs typeface="Courier New" panose="02070309020205020404" pitchFamily="49" charset="0"/>
              </a:rPr>
              <a:t> </a:t>
            </a:r>
            <a:r>
              <a:rPr lang="ru-RU" altLang="ru-RU" dirty="0" err="1">
                <a:solidFill>
                  <a:schemeClr val="bg1"/>
                </a:solidFill>
                <a:latin typeface="Courier New" panose="02070309020205020404" pitchFamily="49" charset="0"/>
                <a:cs typeface="Courier New" panose="02070309020205020404" pitchFamily="49" charset="0"/>
              </a:rPr>
              <a:t>int</a:t>
            </a:r>
            <a:r>
              <a:rPr lang="ru-RU" altLang="ru-RU" dirty="0">
                <a:solidFill>
                  <a:schemeClr val="bg1"/>
                </a:solidFill>
                <a:latin typeface="Courier New" panose="02070309020205020404" pitchFamily="49" charset="0"/>
                <a:cs typeface="Courier New" panose="02070309020205020404" pitchFamily="49" charset="0"/>
              </a:rPr>
              <a:t>[3] { 1, 2, 3 };       </a:t>
            </a:r>
            <a:endParaRPr lang="en-US" altLang="ru-RU" dirty="0" smtClean="0">
              <a:solidFill>
                <a:schemeClr val="bg1"/>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ru-RU" altLang="ru-RU" dirty="0" err="1" smtClean="0">
                <a:solidFill>
                  <a:schemeClr val="bg1"/>
                </a:solidFill>
                <a:latin typeface="Courier New" panose="02070309020205020404" pitchFamily="49" charset="0"/>
                <a:cs typeface="Courier New" panose="02070309020205020404" pitchFamily="49" charset="0"/>
              </a:rPr>
              <a:t>nums</a:t>
            </a:r>
            <a:r>
              <a:rPr lang="ru-RU" altLang="ru-RU" dirty="0" smtClean="0">
                <a:solidFill>
                  <a:schemeClr val="bg1"/>
                </a:solidFill>
                <a:latin typeface="Courier New" panose="02070309020205020404" pitchFamily="49" charset="0"/>
                <a:cs typeface="Courier New" panose="02070309020205020404" pitchFamily="49" charset="0"/>
              </a:rPr>
              <a:t>[2</a:t>
            </a:r>
            <a:r>
              <a:rPr lang="ru-RU" altLang="ru-RU" dirty="0">
                <a:solidFill>
                  <a:schemeClr val="bg1"/>
                </a:solidFill>
                <a:latin typeface="Courier New" panose="02070309020205020404" pitchFamily="49" charset="0"/>
                <a:cs typeface="Courier New" panose="02070309020205020404" pitchFamily="49" charset="0"/>
              </a:rPr>
              <a:t>] = </a:t>
            </a:r>
            <a:r>
              <a:rPr lang="ru-RU" altLang="ru-RU" dirty="0" err="1">
                <a:solidFill>
                  <a:schemeClr val="bg1"/>
                </a:solidFill>
                <a:latin typeface="Courier New" panose="02070309020205020404" pitchFamily="49" charset="0"/>
                <a:cs typeface="Courier New" panose="02070309020205020404" pitchFamily="49" charset="0"/>
              </a:rPr>
              <a:t>new</a:t>
            </a:r>
            <a:r>
              <a:rPr lang="ru-RU" altLang="ru-RU" sz="2400" dirty="0">
                <a:solidFill>
                  <a:schemeClr val="bg1"/>
                </a:solidFill>
                <a:latin typeface="Courier New" panose="02070309020205020404" pitchFamily="49" charset="0"/>
                <a:cs typeface="Courier New" panose="02070309020205020404" pitchFamily="49" charset="0"/>
              </a:rPr>
              <a:t> </a:t>
            </a:r>
            <a:r>
              <a:rPr lang="ru-RU" altLang="ru-RU" dirty="0" err="1">
                <a:solidFill>
                  <a:schemeClr val="bg1"/>
                </a:solidFill>
                <a:latin typeface="Courier New" panose="02070309020205020404" pitchFamily="49" charset="0"/>
                <a:cs typeface="Courier New" panose="02070309020205020404" pitchFamily="49" charset="0"/>
              </a:rPr>
              <a:t>int</a:t>
            </a:r>
            <a:r>
              <a:rPr lang="ru-RU" altLang="ru-RU" dirty="0">
                <a:solidFill>
                  <a:schemeClr val="bg1"/>
                </a:solidFill>
                <a:latin typeface="Courier New" panose="02070309020205020404" pitchFamily="49" charset="0"/>
                <a:cs typeface="Courier New" panose="02070309020205020404" pitchFamily="49" charset="0"/>
              </a:rPr>
              <a:t>[5] { 1, 2, 3, 4, 5 }; </a:t>
            </a:r>
            <a:endParaRPr lang="en-US" altLang="ru-RU" dirty="0" smtClean="0">
              <a:solidFill>
                <a:schemeClr val="bg1"/>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kumimoji="0" lang="en-US" sz="1800" b="0" i="0" u="none" strike="noStrike" kern="0" cap="none" spc="0" normalizeH="0" baseline="0" noProof="0" dirty="0">
              <a:ln>
                <a:noFill/>
              </a:ln>
              <a:solidFill>
                <a:schemeClr val="bg1"/>
              </a:solidFill>
              <a:effectLst/>
              <a:uLnTx/>
              <a:uFillTx/>
              <a:latin typeface="Courier New" panose="02070309020205020404" pitchFamily="49" charset="0"/>
              <a:ea typeface="ＭＳ Ｐゴシック" pitchFamily="34" charset="-128"/>
              <a:cs typeface="Courier New" panose="02070309020205020404" pitchFamily="49" charset="0"/>
            </a:endParaRPr>
          </a:p>
          <a:p>
            <a:pPr lvl="0" eaLnBrk="0" fontAlgn="base" hangingPunct="0">
              <a:spcBef>
                <a:spcPct val="0"/>
              </a:spcBef>
              <a:spcAft>
                <a:spcPct val="0"/>
              </a:spcAft>
            </a:pPr>
            <a:endParaRPr lang="en-US" kern="0" dirty="0" smtClean="0">
              <a:solidFill>
                <a:schemeClr val="bg1"/>
              </a:solidFill>
              <a:latin typeface="Courier New" panose="02070309020205020404" pitchFamily="49" charset="0"/>
              <a:ea typeface="ＭＳ Ｐゴシック" pitchFamily="34" charset="-128"/>
              <a:cs typeface="Courier New" panose="02070309020205020404" pitchFamily="49" charset="0"/>
            </a:endParaRPr>
          </a:p>
          <a:p>
            <a:pPr lvl="0" eaLnBrk="0" fontAlgn="base" hangingPunct="0">
              <a:spcBef>
                <a:spcPct val="0"/>
              </a:spcBef>
              <a:spcAft>
                <a:spcPct val="0"/>
              </a:spcAft>
            </a:pPr>
            <a:endParaRPr kumimoji="0" lang="en-US" sz="1800" b="0" i="0" u="none" strike="noStrike" kern="0" cap="none" spc="0" normalizeH="0" baseline="0" noProof="0" dirty="0">
              <a:ln>
                <a:noFill/>
              </a:ln>
              <a:solidFill>
                <a:schemeClr val="bg1"/>
              </a:solidFill>
              <a:effectLst/>
              <a:uLnTx/>
              <a:uFillTx/>
              <a:latin typeface="Courier New" panose="02070309020205020404" pitchFamily="49" charset="0"/>
              <a:ea typeface="ＭＳ Ｐゴシック" pitchFamily="34" charset="-128"/>
              <a:cs typeface="Courier New" panose="02070309020205020404" pitchFamily="49" charset="0"/>
            </a:endParaRPr>
          </a:p>
          <a:p>
            <a:pPr lvl="0" eaLnBrk="0" fontAlgn="base" hangingPunct="0">
              <a:spcBef>
                <a:spcPct val="0"/>
              </a:spcBef>
              <a:spcAft>
                <a:spcPct val="0"/>
              </a:spcAft>
            </a:pPr>
            <a:endParaRPr lang="en-US" kern="0" dirty="0" smtClean="0">
              <a:solidFill>
                <a:schemeClr val="bg1"/>
              </a:solidFill>
              <a:latin typeface="Courier New" panose="02070309020205020404" pitchFamily="49" charset="0"/>
              <a:ea typeface="ＭＳ Ｐゴシック" pitchFamily="34" charset="-128"/>
              <a:cs typeface="Courier New" panose="02070309020205020404" pitchFamily="49" charset="0"/>
            </a:endParaRPr>
          </a:p>
          <a:p>
            <a:pPr lvl="0" eaLnBrk="0" fontAlgn="base" hangingPunct="0">
              <a:spcBef>
                <a:spcPct val="0"/>
              </a:spcBef>
              <a:spcAft>
                <a:spcPct val="0"/>
              </a:spcAft>
            </a:pPr>
            <a:endParaRPr kumimoji="0" lang="en-US" sz="1800" b="0" i="0" u="none" strike="noStrike" kern="0" cap="none" spc="0" normalizeH="0" baseline="0" noProof="0" dirty="0">
              <a:ln>
                <a:noFill/>
              </a:ln>
              <a:solidFill>
                <a:schemeClr val="bg1"/>
              </a:solidFill>
              <a:effectLst/>
              <a:uLnTx/>
              <a:uFillTx/>
              <a:latin typeface="Courier New" panose="02070309020205020404" pitchFamily="49" charset="0"/>
              <a:ea typeface="ＭＳ Ｐゴシック" pitchFamily="34" charset="-128"/>
              <a:cs typeface="Courier New" panose="02070309020205020404" pitchFamily="49" charset="0"/>
            </a:endParaRPr>
          </a:p>
          <a:p>
            <a:pPr lvl="0" eaLnBrk="0" fontAlgn="base" hangingPunct="0">
              <a:spcBef>
                <a:spcPct val="0"/>
              </a:spcBef>
              <a:spcAft>
                <a:spcPct val="0"/>
              </a:spcAft>
            </a:pPr>
            <a:endParaRPr kumimoji="0" lang="en-US" sz="1800" b="0" i="0" u="none" strike="noStrike" kern="0" cap="none" spc="0" normalizeH="0" baseline="0" noProof="0" dirty="0" smtClean="0">
              <a:ln>
                <a:noFill/>
              </a:ln>
              <a:solidFill>
                <a:sysClr val="windowText" lastClr="000000"/>
              </a:solidFill>
              <a:effectLst/>
              <a:uLnTx/>
              <a:uFillTx/>
              <a:latin typeface="Courier New" panose="02070309020205020404" pitchFamily="49" charset="0"/>
              <a:ea typeface="ＭＳ Ｐゴシック" pitchFamily="34" charset="-128"/>
              <a:cs typeface="Courier New" panose="02070309020205020404" pitchFamily="49" charset="0"/>
            </a:endParaRPr>
          </a:p>
        </p:txBody>
      </p:sp>
      <p:sp>
        <p:nvSpPr>
          <p:cNvPr id="3" name="Прямоугольник 2"/>
          <p:cNvSpPr/>
          <p:nvPr/>
        </p:nvSpPr>
        <p:spPr>
          <a:xfrm>
            <a:off x="1139157" y="1855478"/>
            <a:ext cx="9275704" cy="923330"/>
          </a:xfrm>
          <a:prstGeom prst="rect">
            <a:avLst/>
          </a:prstGeom>
        </p:spPr>
        <p:txBody>
          <a:bodyPr wrap="square">
            <a:spAutoFit/>
          </a:bodyPr>
          <a:lstStyle/>
          <a:p>
            <a:r>
              <a:rPr lang="en-US" dirty="0"/>
              <a:t>A jagged array is an array whose elements are arrays. The elements of a jagged array can be of </a:t>
            </a:r>
            <a:r>
              <a:rPr lang="en-US" dirty="0" smtClean="0"/>
              <a:t>different </a:t>
            </a:r>
            <a:r>
              <a:rPr lang="en-US" dirty="0"/>
              <a:t>dimensions and sizes. A jagged array is sometimes called an "array of arrays</a:t>
            </a:r>
            <a:r>
              <a:rPr lang="en-US" dirty="0" smtClean="0"/>
              <a:t>."</a:t>
            </a:r>
            <a:endParaRPr lang="ru-RU" dirty="0"/>
          </a:p>
        </p:txBody>
      </p:sp>
      <p:pic>
        <p:nvPicPr>
          <p:cNvPr id="6" name="Рисунок 5"/>
          <p:cNvPicPr>
            <a:picLocks noChangeAspect="1"/>
          </p:cNvPicPr>
          <p:nvPr/>
        </p:nvPicPr>
        <p:blipFill>
          <a:blip r:embed="rId2"/>
          <a:stretch>
            <a:fillRect/>
          </a:stretch>
        </p:blipFill>
        <p:spPr>
          <a:xfrm>
            <a:off x="7015942" y="3468026"/>
            <a:ext cx="1558432" cy="2630748"/>
          </a:xfrm>
          <a:prstGeom prst="rect">
            <a:avLst/>
          </a:prstGeom>
        </p:spPr>
      </p:pic>
    </p:spTree>
    <p:extLst>
      <p:ext uri="{BB962C8B-B14F-4D97-AF65-F5344CB8AC3E}">
        <p14:creationId xmlns:p14="http://schemas.microsoft.com/office/powerpoint/2010/main" val="2373973932"/>
      </p:ext>
    </p:extLst>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ARRAY LIST</a:t>
            </a:r>
            <a:endParaRPr lang="ru-RU" dirty="0"/>
          </a:p>
        </p:txBody>
      </p:sp>
      <p:sp>
        <p:nvSpPr>
          <p:cNvPr id="3" name="Текст 2"/>
          <p:cNvSpPr>
            <a:spLocks noGrp="1"/>
          </p:cNvSpPr>
          <p:nvPr>
            <p:ph type="body" sz="quarter" idx="10"/>
          </p:nvPr>
        </p:nvSpPr>
        <p:spPr/>
        <p:txBody>
          <a:bodyPr/>
          <a:lstStyle/>
          <a:p>
            <a:pPr marL="342900" indent="-342900">
              <a:buFont typeface="Arial" panose="020B0604020202020204" pitchFamily="34" charset="0"/>
              <a:buChar char="•"/>
            </a:pPr>
            <a:r>
              <a:rPr lang="en-US" dirty="0"/>
              <a:t>ArrayList is a special array that provides us with some functionality over and above that of the standard Array. </a:t>
            </a:r>
          </a:p>
          <a:p>
            <a:pPr marL="342900" indent="-342900">
              <a:buFont typeface="Arial" panose="020B0604020202020204" pitchFamily="34" charset="0"/>
              <a:buChar char="•"/>
            </a:pPr>
            <a:r>
              <a:rPr lang="en-US" dirty="0"/>
              <a:t>Unlike arrays, an ArrayList can hold data of multiple data types. </a:t>
            </a:r>
          </a:p>
          <a:p>
            <a:pPr marL="342900" indent="-342900">
              <a:buFont typeface="Arial" panose="020B0604020202020204" pitchFamily="34" charset="0"/>
              <a:buChar char="•"/>
            </a:pPr>
            <a:r>
              <a:rPr lang="en-US" dirty="0"/>
              <a:t>We can dynamically resize it by simply adding and removing elements. </a:t>
            </a:r>
          </a:p>
          <a:p>
            <a:endParaRPr lang="ru-RU" dirty="0"/>
          </a:p>
        </p:txBody>
      </p:sp>
      <p:sp>
        <p:nvSpPr>
          <p:cNvPr id="5" name="Rectangle 4"/>
          <p:cNvSpPr>
            <a:spLocks noChangeArrowheads="1"/>
          </p:cNvSpPr>
          <p:nvPr/>
        </p:nvSpPr>
        <p:spPr bwMode="blackWhite">
          <a:xfrm>
            <a:off x="1637589" y="4033564"/>
            <a:ext cx="5838825" cy="2019300"/>
          </a:xfrm>
          <a:prstGeom prst="rect">
            <a:avLst/>
          </a:prstGeom>
          <a:solidFill>
            <a:srgbClr val="FFFFFF">
              <a:lumMod val="95000"/>
            </a:srgbClr>
          </a:solidFill>
          <a:ln w="12700">
            <a:solidFill>
              <a:srgbClr val="00B050"/>
            </a:solidFill>
            <a:miter lim="800000"/>
            <a:headEnd/>
            <a:tailEnd/>
          </a:ln>
        </p:spPr>
        <p:txBody>
          <a:bodyPr wrap="none" lIns="182562" tIns="92075" rIns="182562" bIns="92075">
            <a:spAutoFit/>
          </a:bodyPr>
          <a:lstStyle/>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r>
              <a:rPr kumimoji="0" lang="en-US" sz="18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using </a:t>
            </a:r>
            <a:r>
              <a:rPr kumimoji="0" lang="en-US" sz="1800" b="0" i="0" u="none" strike="noStrike" kern="0" cap="none" spc="0" normalizeH="0" baseline="0" noProof="0" dirty="0" err="1">
                <a:ln>
                  <a:noFill/>
                </a:ln>
                <a:solidFill>
                  <a:srgbClr val="000000"/>
                </a:solidFill>
                <a:effectLst/>
                <a:uLnTx/>
                <a:uFillTx/>
                <a:latin typeface="Courier New" pitchFamily="49" charset="0"/>
                <a:ea typeface="ＭＳ Ｐゴシック" pitchFamily="34" charset="-128"/>
              </a:rPr>
              <a:t>System.Collections</a:t>
            </a:r>
            <a:r>
              <a:rPr kumimoji="0" lang="en-US" sz="18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a:t>
            </a: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endParaRPr kumimoji="0" lang="en-US" sz="18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endParaRP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r>
              <a:rPr kumimoji="0" lang="en-US" sz="18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class Department</a:t>
            </a: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r>
              <a:rPr kumimoji="0" lang="en-US" sz="18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a:t>
            </a: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r>
              <a:rPr kumimoji="0" lang="en-US" sz="18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a:t>
            </a:r>
            <a:r>
              <a:rPr kumimoji="0" lang="en-US" sz="1800" b="0" i="0" u="none" strike="noStrike" kern="0" cap="none" spc="0" normalizeH="0" baseline="0" noProof="0" dirty="0" err="1">
                <a:ln>
                  <a:noFill/>
                </a:ln>
                <a:solidFill>
                  <a:srgbClr val="000000"/>
                </a:solidFill>
                <a:effectLst/>
                <a:uLnTx/>
                <a:uFillTx/>
                <a:latin typeface="Courier New" pitchFamily="49" charset="0"/>
                <a:ea typeface="ＭＳ Ｐゴシック" pitchFamily="34" charset="-128"/>
              </a:rPr>
              <a:t>ArrayList</a:t>
            </a:r>
            <a:r>
              <a:rPr kumimoji="0" lang="en-US" sz="18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employees = </a:t>
            </a:r>
            <a:r>
              <a:rPr kumimoji="0" lang="en-US" sz="1800" b="0" i="0" u="none" strike="noStrike" kern="0" cap="none" spc="0" normalizeH="0" baseline="0" noProof="0" dirty="0">
                <a:ln>
                  <a:noFill/>
                </a:ln>
                <a:solidFill>
                  <a:srgbClr val="333399"/>
                </a:solidFill>
                <a:effectLst/>
                <a:uLnTx/>
                <a:uFillTx/>
                <a:latin typeface="Courier New" pitchFamily="49" charset="0"/>
                <a:ea typeface="ＭＳ Ｐゴシック" pitchFamily="34" charset="-128"/>
              </a:rPr>
              <a:t>new </a:t>
            </a:r>
            <a:r>
              <a:rPr kumimoji="0" lang="en-US" sz="1800" b="0" i="0" u="none" strike="noStrike" kern="0" cap="none" spc="0" normalizeH="0" baseline="0" noProof="0" dirty="0" err="1">
                <a:ln>
                  <a:noFill/>
                </a:ln>
                <a:solidFill>
                  <a:srgbClr val="333399"/>
                </a:solidFill>
                <a:effectLst/>
                <a:uLnTx/>
                <a:uFillTx/>
                <a:latin typeface="Courier New" pitchFamily="49" charset="0"/>
                <a:ea typeface="ＭＳ Ｐゴシック" pitchFamily="34" charset="-128"/>
              </a:rPr>
              <a:t>ArrayList</a:t>
            </a:r>
            <a:r>
              <a:rPr kumimoji="0" lang="en-US" sz="1800" b="0" i="0" u="none" strike="noStrike" kern="0" cap="none" spc="0" normalizeH="0" baseline="0" noProof="0" dirty="0">
                <a:ln>
                  <a:noFill/>
                </a:ln>
                <a:solidFill>
                  <a:srgbClr val="333399"/>
                </a:solidFill>
                <a:effectLst/>
                <a:uLnTx/>
                <a:uFillTx/>
                <a:latin typeface="Courier New" pitchFamily="49" charset="0"/>
                <a:ea typeface="ＭＳ Ｐゴシック" pitchFamily="34" charset="-128"/>
              </a:rPr>
              <a:t>()</a:t>
            </a:r>
            <a:r>
              <a:rPr kumimoji="0" lang="en-US" sz="18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a:t>
            </a: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r>
              <a:rPr kumimoji="0" lang="en-US" sz="18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  ...</a:t>
            </a:r>
          </a:p>
          <a:p>
            <a:pPr marL="9525" marR="0" lvl="0" indent="-9525" defTabSz="960438" eaLnBrk="1" fontAlgn="base" latinLnBrk="0" hangingPunct="1">
              <a:lnSpc>
                <a:spcPct val="95000"/>
              </a:lnSpc>
              <a:spcBef>
                <a:spcPct val="0"/>
              </a:spcBef>
              <a:spcAft>
                <a:spcPct val="0"/>
              </a:spcAft>
              <a:buClrTx/>
              <a:buSzTx/>
              <a:buFontTx/>
              <a:buNone/>
              <a:tabLst>
                <a:tab pos="1143000" algn="l"/>
                <a:tab pos="1485900" algn="l"/>
                <a:tab pos="1828800" algn="l"/>
                <a:tab pos="2228850" algn="l"/>
              </a:tabLst>
              <a:defRPr/>
            </a:pPr>
            <a:r>
              <a:rPr kumimoji="0" lang="en-US" sz="1800" b="0" i="0" u="none" strike="noStrike" kern="0" cap="none" spc="0" normalizeH="0" baseline="0" noProof="0" dirty="0">
                <a:ln>
                  <a:noFill/>
                </a:ln>
                <a:solidFill>
                  <a:srgbClr val="000000"/>
                </a:solidFill>
                <a:effectLst/>
                <a:uLnTx/>
                <a:uFillTx/>
                <a:latin typeface="Courier New" pitchFamily="49" charset="0"/>
                <a:ea typeface="ＭＳ Ｐゴシック" pitchFamily="34" charset="-128"/>
              </a:rPr>
              <a:t>}</a:t>
            </a:r>
          </a:p>
        </p:txBody>
      </p:sp>
    </p:spTree>
    <p:extLst>
      <p:ext uri="{BB962C8B-B14F-4D97-AF65-F5344CB8AC3E}">
        <p14:creationId xmlns:p14="http://schemas.microsoft.com/office/powerpoint/2010/main" val="4217710308"/>
      </p:ext>
    </p:extLst>
  </p:cSld>
  <p:clrMapOvr>
    <a:masterClrMapping/>
  </p:clrMapOvr>
  <p:transition spd="slow">
    <p:wipe/>
  </p:transition>
  <p:timing>
    <p:tnLst>
      <p:par>
        <p:cTn id="1" dur="indefinite" restart="never" nodeType="tmRoot"/>
      </p:par>
    </p:tnLst>
  </p:timing>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Custom 1">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oftServeTemplate" id="{1EECC8DE-A8A5-45A7-969A-C21752D4B3E4}" vid="{444DEE5D-51F1-4029-8FDB-DB417F7B394A}"/>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oftServeTemplate" id="{1EECC8DE-A8A5-45A7-969A-C21752D4B3E4}" vid="{0103479C-70CD-40C7-BA0E-A151EE336BC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3A1340B-3A1B-4156-ADE3-51DF6C2C795D}">
  <ds:schemaRefs>
    <ds:schemaRef ds:uri="http://purl.org/dc/dcmitype/"/>
    <ds:schemaRef ds:uri="http://schemas.microsoft.com/office/infopath/2007/PartnerControls"/>
    <ds:schemaRef ds:uri="http://purl.org/dc/elements/1.1/"/>
    <ds:schemaRef ds:uri="341e6018-ac0a-4dfb-8409-db9e0d25502e"/>
    <ds:schemaRef ds:uri="http://www.w3.org/XML/1998/namespace"/>
    <ds:schemaRef ds:uri="835f28f2-30f1-4728-84d2-86d96e143488"/>
    <ds:schemaRef ds:uri="http://schemas.microsoft.com/office/2006/documentManagement/types"/>
    <ds:schemaRef ds:uri="http://purl.org/dc/term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296B3B9E-03D8-4766-BF45-6129617CF026}">
  <ds:schemaRefs>
    <ds:schemaRef ds:uri="http://schemas.microsoft.com/sharepoint/v3/contenttype/forms"/>
  </ds:schemaRefs>
</ds:datastoreItem>
</file>

<file path=customXml/itemProps3.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SoftServeTemplate_Black</Template>
  <TotalTime>78</TotalTime>
  <Words>601</Words>
  <Application>Microsoft Office PowerPoint</Application>
  <PresentationFormat>Широкоэкранный</PresentationFormat>
  <Paragraphs>98</Paragraphs>
  <Slides>11</Slides>
  <Notes>0</Notes>
  <HiddenSlides>0</HiddenSlides>
  <MMClips>0</MMClips>
  <ScaleCrop>false</ScaleCrop>
  <HeadingPairs>
    <vt:vector size="6" baseType="variant">
      <vt:variant>
        <vt:lpstr>Использованные шрифты</vt:lpstr>
      </vt:variant>
      <vt:variant>
        <vt:i4>7</vt:i4>
      </vt:variant>
      <vt:variant>
        <vt:lpstr>Тема</vt:lpstr>
      </vt:variant>
      <vt:variant>
        <vt:i4>2</vt:i4>
      </vt:variant>
      <vt:variant>
        <vt:lpstr>Заголовки слайдов</vt:lpstr>
      </vt:variant>
      <vt:variant>
        <vt:i4>11</vt:i4>
      </vt:variant>
    </vt:vector>
  </HeadingPairs>
  <TitlesOfParts>
    <vt:vector size="20" baseType="lpstr">
      <vt:lpstr>Courier New</vt:lpstr>
      <vt:lpstr>Calibri</vt:lpstr>
      <vt:lpstr>Wingdings</vt:lpstr>
      <vt:lpstr>Proxima Nova Black</vt:lpstr>
      <vt:lpstr>Arial</vt:lpstr>
      <vt:lpstr>MS PGothic</vt:lpstr>
      <vt:lpstr>Open Sans</vt:lpstr>
      <vt:lpstr>DARK THEME</vt:lpstr>
      <vt:lpstr>LIGHT-THEME</vt:lpstr>
      <vt:lpstr>ARRAY &amp; ARRAYLIST</vt:lpstr>
      <vt:lpstr>AGENDA </vt:lpstr>
      <vt:lpstr>ARRAY </vt:lpstr>
      <vt:lpstr>ARRAY </vt:lpstr>
      <vt:lpstr>ARRAY PROPERTIES</vt:lpstr>
      <vt:lpstr>MULTIDIMENSIONAL ARRAYS  </vt:lpstr>
      <vt:lpstr>MULTIDIMENSIONAL ARRAYS  </vt:lpstr>
      <vt:lpstr>JAGGED ARRAY  </vt:lpstr>
      <vt:lpstr>ARRAY LIST</vt:lpstr>
      <vt:lpstr>ARRAY LIST</vt:lpstr>
      <vt:lpstr>TNANK YOU</vt:lpstr>
    </vt:vector>
  </TitlesOfParts>
  <Company>diakov.net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Vasyl Kyrychuk</dc:creator>
  <cp:lastModifiedBy>Vasyl Kyrychuk</cp:lastModifiedBy>
  <cp:revision>7</cp:revision>
  <dcterms:created xsi:type="dcterms:W3CDTF">2018-09-03T14:18:42Z</dcterms:created>
  <dcterms:modified xsi:type="dcterms:W3CDTF">2018-09-03T15:37:35Z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

<file path=docProps/thumbnail.jpeg>
</file>